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0" r:id="rId1"/>
  </p:sldMasterIdLst>
  <p:notesMasterIdLst>
    <p:notesMasterId r:id="rId36"/>
  </p:notesMasterIdLst>
  <p:sldIdLst>
    <p:sldId id="258" r:id="rId2"/>
    <p:sldId id="343" r:id="rId3"/>
    <p:sldId id="819" r:id="rId4"/>
    <p:sldId id="820" r:id="rId5"/>
    <p:sldId id="824" r:id="rId6"/>
    <p:sldId id="825" r:id="rId7"/>
    <p:sldId id="826" r:id="rId8"/>
    <p:sldId id="827" r:id="rId9"/>
    <p:sldId id="828" r:id="rId10"/>
    <p:sldId id="829" r:id="rId11"/>
    <p:sldId id="821" r:id="rId12"/>
    <p:sldId id="849" r:id="rId13"/>
    <p:sldId id="830" r:id="rId14"/>
    <p:sldId id="831" r:id="rId15"/>
    <p:sldId id="822" r:id="rId16"/>
    <p:sldId id="832" r:id="rId17"/>
    <p:sldId id="823" r:id="rId18"/>
    <p:sldId id="833" r:id="rId19"/>
    <p:sldId id="834" r:id="rId20"/>
    <p:sldId id="835" r:id="rId21"/>
    <p:sldId id="836" r:id="rId22"/>
    <p:sldId id="837" r:id="rId23"/>
    <p:sldId id="838" r:id="rId24"/>
    <p:sldId id="839" r:id="rId25"/>
    <p:sldId id="840" r:id="rId26"/>
    <p:sldId id="841" r:id="rId27"/>
    <p:sldId id="842" r:id="rId28"/>
    <p:sldId id="843" r:id="rId29"/>
    <p:sldId id="844" r:id="rId30"/>
    <p:sldId id="845" r:id="rId31"/>
    <p:sldId id="846" r:id="rId32"/>
    <p:sldId id="847" r:id="rId33"/>
    <p:sldId id="848" r:id="rId34"/>
    <p:sldId id="336" r:id="rId3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5FD"/>
    <a:srgbClr val="F67167"/>
    <a:srgbClr val="DDF2FA"/>
    <a:srgbClr val="E8561C"/>
    <a:srgbClr val="EFB67D"/>
    <a:srgbClr val="EF6D83"/>
    <a:srgbClr val="FFFFFF"/>
    <a:srgbClr val="FF00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snapToGrid="0">
      <p:cViewPr varScale="1">
        <p:scale>
          <a:sx n="90" d="100"/>
          <a:sy n="90" d="100"/>
        </p:scale>
        <p:origin x="69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7DAF572-641C-4F53-82E0-0B542CC8AE12}" type="datetimeFigureOut">
              <a:rPr lang="en-US" smtClean="0"/>
              <a:pPr/>
              <a:t>4/25/2023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35E298E-A329-47DE-A536-D17983D944AB}" type="slidenum">
              <a:rPr lang="en-US" smtClean="0"/>
              <a:pPr/>
              <a:t>‹#›</a:t>
            </a:fld>
            <a:endParaRPr lang="en-US"/>
          </a:p>
        </p:txBody>
      </p:sp>
    </p:spTree>
    <p:extLst>
      <p:ext uri="{BB962C8B-B14F-4D97-AF65-F5344CB8AC3E}">
        <p14:creationId xmlns:p14="http://schemas.microsoft.com/office/powerpoint/2010/main" val="2410176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3200">
                <a:solidFill>
                  <a:schemeClr val="tx1"/>
                </a:solidFill>
                <a:latin typeface="Arial" panose="020B0604020202020204" pitchFamily="34" charset="0"/>
              </a:defRPr>
            </a:lvl1pPr>
            <a:lvl2pPr marL="785372" indent="-302066" eaLnBrk="0" hangingPunct="0">
              <a:defRPr kumimoji="1" sz="3200">
                <a:solidFill>
                  <a:schemeClr val="tx1"/>
                </a:solidFill>
                <a:latin typeface="Arial" panose="020B0604020202020204" pitchFamily="34" charset="0"/>
              </a:defRPr>
            </a:lvl2pPr>
            <a:lvl3pPr marL="1208265" indent="-241653" eaLnBrk="0" hangingPunct="0">
              <a:defRPr kumimoji="1" sz="3200">
                <a:solidFill>
                  <a:schemeClr val="tx1"/>
                </a:solidFill>
                <a:latin typeface="Arial" panose="020B0604020202020204" pitchFamily="34" charset="0"/>
              </a:defRPr>
            </a:lvl3pPr>
            <a:lvl4pPr marL="1691571" indent="-241653" eaLnBrk="0" hangingPunct="0">
              <a:defRPr kumimoji="1" sz="3200">
                <a:solidFill>
                  <a:schemeClr val="tx1"/>
                </a:solidFill>
                <a:latin typeface="Arial" panose="020B0604020202020204" pitchFamily="34" charset="0"/>
              </a:defRPr>
            </a:lvl4pPr>
            <a:lvl5pPr marL="2174878" indent="-241653" eaLnBrk="0" hangingPunct="0">
              <a:defRPr kumimoji="1" sz="3200">
                <a:solidFill>
                  <a:schemeClr val="tx1"/>
                </a:solidFill>
                <a:latin typeface="Arial" panose="020B0604020202020204" pitchFamily="34" charset="0"/>
              </a:defRPr>
            </a:lvl5pPr>
            <a:lvl6pPr marL="2658184" indent="-241653" eaLnBrk="0" fontAlgn="base" hangingPunct="0">
              <a:spcBef>
                <a:spcPct val="20000"/>
              </a:spcBef>
              <a:spcAft>
                <a:spcPct val="0"/>
              </a:spcAft>
              <a:buChar char="•"/>
              <a:defRPr kumimoji="1" sz="3200">
                <a:solidFill>
                  <a:schemeClr val="tx1"/>
                </a:solidFill>
                <a:latin typeface="Arial" panose="020B0604020202020204" pitchFamily="34" charset="0"/>
              </a:defRPr>
            </a:lvl6pPr>
            <a:lvl7pPr marL="3141490" indent="-241653" eaLnBrk="0" fontAlgn="base" hangingPunct="0">
              <a:spcBef>
                <a:spcPct val="20000"/>
              </a:spcBef>
              <a:spcAft>
                <a:spcPct val="0"/>
              </a:spcAft>
              <a:buChar char="•"/>
              <a:defRPr kumimoji="1" sz="3200">
                <a:solidFill>
                  <a:schemeClr val="tx1"/>
                </a:solidFill>
                <a:latin typeface="Arial" panose="020B0604020202020204" pitchFamily="34" charset="0"/>
              </a:defRPr>
            </a:lvl7pPr>
            <a:lvl8pPr marL="3624796" indent="-241653" eaLnBrk="0" fontAlgn="base" hangingPunct="0">
              <a:spcBef>
                <a:spcPct val="20000"/>
              </a:spcBef>
              <a:spcAft>
                <a:spcPct val="0"/>
              </a:spcAft>
              <a:buChar char="•"/>
              <a:defRPr kumimoji="1" sz="3200">
                <a:solidFill>
                  <a:schemeClr val="tx1"/>
                </a:solidFill>
                <a:latin typeface="Arial" panose="020B0604020202020204" pitchFamily="34" charset="0"/>
              </a:defRPr>
            </a:lvl8pPr>
            <a:lvl9pPr marL="4108102" indent="-241653" eaLnBrk="0" fontAlgn="base" hangingPunct="0">
              <a:spcBef>
                <a:spcPct val="20000"/>
              </a:spcBef>
              <a:spcAft>
                <a:spcPct val="0"/>
              </a:spcAft>
              <a:buChar char="•"/>
              <a:defRPr kumimoji="1" sz="3200">
                <a:solidFill>
                  <a:schemeClr val="tx1"/>
                </a:solidFill>
                <a:latin typeface="Arial" panose="020B0604020202020204" pitchFamily="34" charset="0"/>
              </a:defRPr>
            </a:lvl9pPr>
          </a:lstStyle>
          <a:p>
            <a:fld id="{ED510EEC-89F3-4759-87F3-A81E04E1775D}" type="slidenum">
              <a:rPr kumimoji="0" lang="en-US" altLang="en-US" sz="1300">
                <a:latin typeface="Tahoma" panose="020B0604030504040204" pitchFamily="34" charset="0"/>
              </a:rPr>
              <a:pPr/>
              <a:t>1</a:t>
            </a:fld>
            <a:endParaRPr kumimoji="0" lang="en-US" altLang="en-US" sz="1300">
              <a:latin typeface="Tahoma" panose="020B0604030504040204"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Frequently, presenters must deliver material of a technical nature to an audience unfamiliar with the topic or vocabulary.  The material may be complex or heavy with detail.  To present technical material effectively, use the following guidelines from Dale Carnegie Training®.</a:t>
            </a:r>
          </a:p>
          <a:p>
            <a:r>
              <a:rPr lang="en-US" altLang="en-US" dirty="0"/>
              <a:t> </a:t>
            </a:r>
          </a:p>
          <a:p>
            <a:r>
              <a:rPr lang="en-US" altLang="en-US" dirty="0"/>
              <a:t>Consider the amount of time available and prepare to organize your material.  Narrow your topic.  Divide your presentation into clear segments. Follow a logical progression. Maintain your focus throughout. Close the presentation with a summary, repetition of the key steps, or a logical conclusion.</a:t>
            </a:r>
          </a:p>
          <a:p>
            <a:r>
              <a:rPr lang="en-US" altLang="en-US" dirty="0"/>
              <a:t> </a:t>
            </a:r>
          </a:p>
          <a:p>
            <a:r>
              <a:rPr lang="en-US" altLang="en-US" dirty="0"/>
              <a:t>Keep your audience in mind at all times.  For example, be sure data is clear and information is relevant.  Keep the level of detail and vocabulary appropriate for the audience.  Use visuals to support key points or steps.  Keep alert to the needs of your listeners, and you will have a more receptive audience.</a:t>
            </a:r>
          </a:p>
        </p:txBody>
      </p:sp>
    </p:spTree>
    <p:extLst>
      <p:ext uri="{BB962C8B-B14F-4D97-AF65-F5344CB8AC3E}">
        <p14:creationId xmlns:p14="http://schemas.microsoft.com/office/powerpoint/2010/main" val="1712977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1C2BB5-6704-48DD-B8CF-C9D063007EF6}" type="datetime1">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E8914-3A3C-4712-9D59-CE111BB10161}"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154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2E5A2D-6B87-4EC7-8798-24B2C7CCE8D4}" type="datetime1">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val="323849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010905-1782-47B0-B3BF-5540B495456B}" type="datetime1">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val="369680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697C11-07FD-4087-877C-327426297A95}" type="datetime1">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val="273265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F2418C5-4A67-493B-9F04-DEA011DB0BCD}" type="datetime1">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0E8914-3A3C-4712-9D59-CE111BB10161}"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006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1F1AC5-0E60-4E6C-BE5C-D6AB7BE8C092}" type="datetime1">
              <a:rPr lang="en-US" smtClean="0"/>
              <a:pPr/>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val="1975132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279BFF-7F8F-492B-B92B-928DE3F48DD1}" type="datetime1">
              <a:rPr lang="en-US" smtClean="0"/>
              <a:pPr/>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val="236217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425D7B-8481-483F-817E-039E59D5E6FC}" type="datetime1">
              <a:rPr lang="en-US" smtClean="0"/>
              <a:pPr/>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val="3687733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7021ACA-8457-401A-87F9-622786BC2C9E}" type="datetime1">
              <a:rPr lang="en-US" smtClean="0"/>
              <a:pPr/>
              <a:t>4/25/2023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val="47121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C1E584D-418C-485B-AC58-5B359696DC19}" type="datetime1">
              <a:rPr lang="en-US" smtClean="0"/>
              <a:pPr/>
              <a:t>4/25/2023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50E8914-3A3C-4712-9D59-CE111BB10161}" type="slidenum">
              <a:rPr lang="en-US" smtClean="0"/>
              <a:pPr/>
              <a:t>‹#›</a:t>
            </a:fld>
            <a:endParaRPr lang="en-US"/>
          </a:p>
        </p:txBody>
      </p:sp>
    </p:spTree>
    <p:extLst>
      <p:ext uri="{BB962C8B-B14F-4D97-AF65-F5344CB8AC3E}">
        <p14:creationId xmlns:p14="http://schemas.microsoft.com/office/powerpoint/2010/main" val="1109119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44718D2-462C-4965-B58F-3EF91191A331}" type="datetime1">
              <a:rPr lang="en-US" smtClean="0"/>
              <a:pPr/>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0E8914-3A3C-4712-9D59-CE111BB10161}" type="slidenum">
              <a:rPr lang="en-US" smtClean="0"/>
              <a:pPr/>
              <a:t>‹#›</a:t>
            </a:fld>
            <a:endParaRPr lang="en-US"/>
          </a:p>
        </p:txBody>
      </p:sp>
    </p:spTree>
    <p:extLst>
      <p:ext uri="{BB962C8B-B14F-4D97-AF65-F5344CB8AC3E}">
        <p14:creationId xmlns:p14="http://schemas.microsoft.com/office/powerpoint/2010/main" val="2074857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AB2BDCA-C1CD-4DD3-A89F-D1ECF5DD3706}" type="datetime1">
              <a:rPr lang="en-US" smtClean="0"/>
              <a:pPr/>
              <a:t>4/25/2023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50E8914-3A3C-4712-9D59-CE111BB10161}"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231569"/>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8" name="Rectangle 50"/>
          <p:cNvSpPr>
            <a:spLocks noGrp="1" noChangeArrowheads="1"/>
          </p:cNvSpPr>
          <p:nvPr>
            <p:ph type="ctrTitle"/>
          </p:nvPr>
        </p:nvSpPr>
        <p:spPr>
          <a:xfrm>
            <a:off x="862885" y="2343955"/>
            <a:ext cx="10200068" cy="1236378"/>
          </a:xfrm>
        </p:spPr>
        <p:txBody>
          <a:bodyPr>
            <a:noAutofit/>
          </a:bodyPr>
          <a:lstStyle/>
          <a:p>
            <a:r>
              <a:rPr lang="en-US" sz="5400" dirty="0" err="1">
                <a:effectLst>
                  <a:outerShdw blurRad="38100" dist="38100" dir="2700000" algn="tl">
                    <a:srgbClr val="000000"/>
                  </a:outerShdw>
                </a:effectLst>
              </a:rPr>
              <a:t>Hadoop</a:t>
            </a:r>
            <a:endParaRPr lang="en-US" sz="5400" dirty="0">
              <a:effectLst>
                <a:outerShdw blurRad="38100" dist="38100" dir="2700000" algn="tl">
                  <a:srgbClr val="000000"/>
                </a:outerShdw>
              </a:effectLst>
            </a:endParaRPr>
          </a:p>
        </p:txBody>
      </p:sp>
      <p:pic>
        <p:nvPicPr>
          <p:cNvPr id="9221" name="Picture 7" descr="jiit log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15919" y="115910"/>
            <a:ext cx="1143000" cy="112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56458" y="4650726"/>
            <a:ext cx="9144000" cy="1077218"/>
          </a:xfrm>
          <a:prstGeom prst="rect">
            <a:avLst/>
          </a:prstGeom>
          <a:noFill/>
        </p:spPr>
        <p:txBody>
          <a:bodyPr wrap="square" rtlCol="0">
            <a:spAutoFit/>
          </a:bodyPr>
          <a:lstStyle/>
          <a:p>
            <a:r>
              <a:rPr lang="en-IN" sz="1600" dirty="0">
                <a:effectLst>
                  <a:outerShdw blurRad="38100" dist="38100" dir="2700000" algn="tl">
                    <a:srgbClr val="000000"/>
                  </a:outerShdw>
                </a:effectLst>
              </a:rPr>
              <a:t>By: </a:t>
            </a:r>
            <a:br>
              <a:rPr lang="en-IN" altLang="en-US" sz="1600" dirty="0">
                <a:effectLst>
                  <a:outerShdw blurRad="38100" dist="38100" dir="2700000" algn="tl">
                    <a:srgbClr val="000000"/>
                  </a:outerShdw>
                </a:effectLst>
              </a:rPr>
            </a:br>
            <a:r>
              <a:rPr lang="en-US" altLang="en-US" sz="1600" dirty="0">
                <a:effectLst>
                  <a:outerShdw blurRad="38100" dist="38100" dir="2700000" algn="tl">
                    <a:srgbClr val="000000"/>
                  </a:outerShdw>
                </a:effectLst>
              </a:rPr>
              <a:t>Dr. Devpriya </a:t>
            </a:r>
            <a:r>
              <a:rPr lang="en-US" altLang="en-US" sz="1600" dirty="0" err="1">
                <a:effectLst>
                  <a:outerShdw blurRad="38100" dist="38100" dir="2700000" algn="tl">
                    <a:srgbClr val="000000"/>
                  </a:outerShdw>
                </a:effectLst>
              </a:rPr>
              <a:t>Soni</a:t>
            </a:r>
            <a:endParaRPr lang="en-US" altLang="en-US" sz="1600" dirty="0">
              <a:effectLst>
                <a:outerShdw blurRad="38100" dist="38100" dir="2700000" algn="tl">
                  <a:srgbClr val="000000"/>
                </a:outerShdw>
              </a:effectLst>
            </a:endParaRPr>
          </a:p>
          <a:p>
            <a:r>
              <a:rPr lang="en-US" altLang="en-US" sz="1600" dirty="0">
                <a:effectLst>
                  <a:outerShdw blurRad="38100" dist="38100" dir="2700000" algn="tl">
                    <a:srgbClr val="000000"/>
                  </a:outerShdw>
                </a:effectLst>
              </a:rPr>
              <a:t>Department of Computer Science and Engineering &amp; IT</a:t>
            </a:r>
            <a:r>
              <a:rPr lang="en-IN" sz="1600" dirty="0">
                <a:effectLst>
                  <a:outerShdw blurRad="38100" dist="38100" dir="2700000" algn="tl">
                    <a:srgbClr val="000000"/>
                  </a:outerShdw>
                </a:effectLst>
              </a:rPr>
              <a:t> </a:t>
            </a:r>
          </a:p>
          <a:p>
            <a:r>
              <a:rPr lang="en-IN" sz="1600" dirty="0" err="1">
                <a:effectLst>
                  <a:outerShdw blurRad="38100" dist="38100" dir="2700000" algn="tl">
                    <a:srgbClr val="000000"/>
                  </a:outerShdw>
                </a:effectLst>
              </a:rPr>
              <a:t>Jaypee</a:t>
            </a:r>
            <a:r>
              <a:rPr lang="en-IN" sz="1600" dirty="0">
                <a:effectLst>
                  <a:outerShdw blurRad="38100" dist="38100" dir="2700000" algn="tl">
                    <a:srgbClr val="000000"/>
                  </a:outerShdw>
                </a:effectLst>
              </a:rPr>
              <a:t> Institute of Information Technology, Noida</a:t>
            </a:r>
            <a:endParaRPr lang="en-IN" sz="1600" dirty="0"/>
          </a:p>
        </p:txBody>
      </p:sp>
    </p:spTree>
    <p:extLst>
      <p:ext uri="{BB962C8B-B14F-4D97-AF65-F5344CB8AC3E}">
        <p14:creationId xmlns:p14="http://schemas.microsoft.com/office/powerpoint/2010/main" val="4169930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fill="hold" nodeType="afterEffect">
                                  <p:stCondLst>
                                    <p:cond delay="0"/>
                                  </p:stCondLst>
                                  <p:childTnLst>
                                    <p:set>
                                      <p:cBhvr>
                                        <p:cTn id="6" dur="1" fill="hold">
                                          <p:stCondLst>
                                            <p:cond delay="0"/>
                                          </p:stCondLst>
                                        </p:cTn>
                                        <p:tgtEl>
                                          <p:spTgt spid="2098"/>
                                        </p:tgtEl>
                                        <p:attrNameLst>
                                          <p:attrName>style.visibility</p:attrName>
                                        </p:attrNameLst>
                                      </p:cBhvr>
                                      <p:to>
                                        <p:strVal val="visible"/>
                                      </p:to>
                                    </p:set>
                                    <p:anim calcmode="lin" valueType="num">
                                      <p:cBhvr>
                                        <p:cTn id="7" dur="5000" fill="hold"/>
                                        <p:tgtEl>
                                          <p:spTgt spid="2098"/>
                                        </p:tgtEl>
                                        <p:attrNameLst>
                                          <p:attrName>ppt_w</p:attrName>
                                        </p:attrNameLst>
                                      </p:cBhvr>
                                      <p:tavLst>
                                        <p:tav tm="0" fmla="#ppt_w*sin(2.5*pi*$)">
                                          <p:val>
                                            <p:fltVal val="0"/>
                                          </p:val>
                                        </p:tav>
                                        <p:tav tm="100000">
                                          <p:val>
                                            <p:fltVal val="1"/>
                                          </p:val>
                                        </p:tav>
                                      </p:tavLst>
                                    </p:anim>
                                    <p:anim calcmode="lin" valueType="num">
                                      <p:cBhvr>
                                        <p:cTn id="8" dur="5000" fill="hold"/>
                                        <p:tgtEl>
                                          <p:spTgt spid="209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10</a:t>
            </a:fld>
            <a:endParaRPr lang="en-US"/>
          </a:p>
        </p:txBody>
      </p:sp>
      <p:pic>
        <p:nvPicPr>
          <p:cNvPr id="6146" name="Picture 2" descr="C:\Users\devpriya.soni\Desktop\Capture5.PNG"/>
          <p:cNvPicPr>
            <a:picLocks noGrp="1" noChangeAspect="1" noChangeArrowheads="1"/>
          </p:cNvPicPr>
          <p:nvPr>
            <p:ph idx="1"/>
          </p:nvPr>
        </p:nvPicPr>
        <p:blipFill>
          <a:blip r:embed="rId2"/>
          <a:srcRect/>
          <a:stretch>
            <a:fillRect/>
          </a:stretch>
        </p:blipFill>
        <p:spPr bwMode="auto">
          <a:xfrm>
            <a:off x="1602958" y="1846263"/>
            <a:ext cx="9046409" cy="4022725"/>
          </a:xfrm>
          <a:prstGeom prst="rect">
            <a:avLst/>
          </a:prstGeom>
          <a:noFill/>
        </p:spPr>
      </p:pic>
      <p:sp>
        <p:nvSpPr>
          <p:cNvPr id="6" name="Rectangle 5"/>
          <p:cNvSpPr/>
          <p:nvPr/>
        </p:nvSpPr>
        <p:spPr>
          <a:xfrm>
            <a:off x="10152992" y="5381296"/>
            <a:ext cx="409905" cy="430923"/>
          </a:xfrm>
          <a:prstGeom prst="rect">
            <a:avLst/>
          </a:prstGeom>
          <a:solidFill>
            <a:schemeClr val="bg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03586" y="5938346"/>
            <a:ext cx="9322676" cy="646331"/>
          </a:xfrm>
          <a:prstGeom prst="rect">
            <a:avLst/>
          </a:prstGeom>
          <a:noFill/>
        </p:spPr>
        <p:txBody>
          <a:bodyPr wrap="square" rtlCol="0">
            <a:spAutoFit/>
          </a:bodyPr>
          <a:lstStyle/>
          <a:p>
            <a:r>
              <a:rPr lang="en-US" dirty="0"/>
              <a:t>In </a:t>
            </a:r>
            <a:r>
              <a:rPr lang="en-US" dirty="0" err="1"/>
              <a:t>Hadoop</a:t>
            </a:r>
            <a:r>
              <a:rPr lang="en-US" dirty="0"/>
              <a:t> data is distributed across various clusters.  </a:t>
            </a:r>
            <a:r>
              <a:rPr lang="en-US" dirty="0" err="1"/>
              <a:t>MapReduce</a:t>
            </a:r>
            <a:r>
              <a:rPr lang="en-US" dirty="0"/>
              <a:t> is the programming unit of </a:t>
            </a:r>
            <a:r>
              <a:rPr lang="en-US" dirty="0" err="1"/>
              <a:t>Hadoop</a:t>
            </a:r>
            <a:r>
              <a:rPr lang="en-US" dirty="0"/>
              <a:t> system.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1199-8535-4FA2-8BEE-AE265CE778D3}"/>
              </a:ext>
            </a:extLst>
          </p:cNvPr>
          <p:cNvSpPr>
            <a:spLocks noGrp="1"/>
          </p:cNvSpPr>
          <p:nvPr>
            <p:ph type="title"/>
          </p:nvPr>
        </p:nvSpPr>
        <p:spPr>
          <a:ln>
            <a:solidFill>
              <a:schemeClr val="accent1"/>
            </a:solidFill>
          </a:ln>
        </p:spPr>
        <p:txBody>
          <a:bodyPr>
            <a:normAutofit/>
          </a:bodyPr>
          <a:lstStyle/>
          <a:p>
            <a:r>
              <a:rPr lang="en-US" sz="4300" dirty="0">
                <a:effectLst>
                  <a:outerShdw blurRad="38100" dist="38100" dir="2700000" algn="tl">
                    <a:srgbClr val="000000"/>
                  </a:outerShdw>
                </a:effectLst>
              </a:rPr>
              <a:t>Hadoop Core Components</a:t>
            </a:r>
          </a:p>
        </p:txBody>
      </p:sp>
      <p:sp>
        <p:nvSpPr>
          <p:cNvPr id="3" name="Content Placeholder 2">
            <a:extLst>
              <a:ext uri="{FF2B5EF4-FFF2-40B4-BE49-F238E27FC236}">
                <a16:creationId xmlns:a16="http://schemas.microsoft.com/office/drawing/2014/main" id="{CB3CE753-9649-4DA0-84EA-A6890158C6F7}"/>
              </a:ext>
            </a:extLst>
          </p:cNvPr>
          <p:cNvSpPr>
            <a:spLocks noGrp="1"/>
          </p:cNvSpPr>
          <p:nvPr>
            <p:ph idx="1"/>
          </p:nvPr>
        </p:nvSpPr>
        <p:spPr>
          <a:ln>
            <a:solidFill>
              <a:schemeClr val="accent1"/>
            </a:solidFill>
          </a:ln>
        </p:spPr>
        <p:txBody>
          <a:bodyPr/>
          <a:lstStyle/>
          <a:p>
            <a:pPr marL="0" indent="0" eaLnBrk="1" hangingPunct="1">
              <a:buNone/>
            </a:pPr>
            <a:endParaRPr lang="en-US" altLang="en-US" sz="2800" dirty="0">
              <a:ea typeface="ＭＳ Ｐゴシック" panose="020B0600070205080204" pitchFamily="34" charset="-128"/>
            </a:endParaRPr>
          </a:p>
          <a:p>
            <a:pPr marL="0" indent="0" eaLnBrk="1" hangingPunct="1">
              <a:buNone/>
            </a:pPr>
            <a:r>
              <a:rPr lang="en-US" altLang="en-US" sz="2800" dirty="0">
                <a:ea typeface="ＭＳ Ｐゴシック" panose="020B0600070205080204" pitchFamily="34" charset="-128"/>
              </a:rPr>
              <a:t>We will study two Hadoop Core components :</a:t>
            </a:r>
          </a:p>
          <a:p>
            <a:pPr lvl="1" eaLnBrk="1" hangingPunct="1"/>
            <a:r>
              <a:rPr lang="en-US" altLang="en-US" sz="2400" dirty="0">
                <a:ea typeface="ＭＳ Ｐゴシック" panose="020B0600070205080204" pitchFamily="34" charset="-128"/>
              </a:rPr>
              <a:t>Hadoop Distributed File System - distributes data</a:t>
            </a:r>
          </a:p>
          <a:p>
            <a:pPr lvl="1" eaLnBrk="1" hangingPunct="1"/>
            <a:r>
              <a:rPr lang="en-US" altLang="en-US" sz="2400" dirty="0">
                <a:ea typeface="ＭＳ Ｐゴシック" panose="020B0600070205080204" pitchFamily="34" charset="-128"/>
              </a:rPr>
              <a:t>Map/Reduce - distributes application</a:t>
            </a:r>
          </a:p>
          <a:p>
            <a:pPr marL="0" indent="0" eaLnBrk="1" hangingPunct="1">
              <a:buNone/>
            </a:pPr>
            <a:endParaRPr lang="en-US" altLang="en-US" sz="2400" dirty="0">
              <a:ea typeface="ＭＳ Ｐゴシック" panose="020B0600070205080204" pitchFamily="34" charset="-128"/>
            </a:endParaRPr>
          </a:p>
          <a:p>
            <a:endParaRPr lang="en-US" dirty="0"/>
          </a:p>
        </p:txBody>
      </p:sp>
      <p:sp>
        <p:nvSpPr>
          <p:cNvPr id="4" name="Slide Number Placeholder 3">
            <a:extLst>
              <a:ext uri="{FF2B5EF4-FFF2-40B4-BE49-F238E27FC236}">
                <a16:creationId xmlns:a16="http://schemas.microsoft.com/office/drawing/2014/main" id="{FD7D6806-BC62-4206-871F-D633ED56BEB0}"/>
              </a:ext>
            </a:extLst>
          </p:cNvPr>
          <p:cNvSpPr>
            <a:spLocks noGrp="1"/>
          </p:cNvSpPr>
          <p:nvPr>
            <p:ph type="sldNum" sz="quarter" idx="12"/>
          </p:nvPr>
        </p:nvSpPr>
        <p:spPr/>
        <p:txBody>
          <a:bodyPr/>
          <a:lstStyle/>
          <a:p>
            <a:fld id="{9294BFC4-70D9-45C9-90C6-F2DFA0441CF2}" type="slidenum">
              <a:rPr lang="en-US" smtClean="0"/>
              <a:pPr/>
              <a:t>11</a:t>
            </a:fld>
            <a:endParaRPr lang="en-US"/>
          </a:p>
        </p:txBody>
      </p:sp>
    </p:spTree>
    <p:extLst>
      <p:ext uri="{BB962C8B-B14F-4D97-AF65-F5344CB8AC3E}">
        <p14:creationId xmlns:p14="http://schemas.microsoft.com/office/powerpoint/2010/main" val="660602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12</a:t>
            </a:fld>
            <a:endParaRPr lang="en-US"/>
          </a:p>
        </p:txBody>
      </p:sp>
      <p:pic>
        <p:nvPicPr>
          <p:cNvPr id="1026" name="Picture 2" descr="C:\Users\devpriya.soni\Desktop\Capture.PNG"/>
          <p:cNvPicPr>
            <a:picLocks noChangeAspect="1" noChangeArrowheads="1"/>
          </p:cNvPicPr>
          <p:nvPr/>
        </p:nvPicPr>
        <p:blipFill>
          <a:blip r:embed="rId2"/>
          <a:srcRect/>
          <a:stretch>
            <a:fillRect/>
          </a:stretch>
        </p:blipFill>
        <p:spPr bwMode="auto">
          <a:xfrm>
            <a:off x="2076768" y="2156460"/>
            <a:ext cx="7831137" cy="3962400"/>
          </a:xfrm>
          <a:prstGeom prst="rect">
            <a:avLst/>
          </a:prstGeom>
          <a:noFill/>
        </p:spPr>
      </p:pic>
      <p:sp>
        <p:nvSpPr>
          <p:cNvPr id="6" name="Title 1"/>
          <p:cNvSpPr>
            <a:spLocks noGrp="1"/>
          </p:cNvSpPr>
          <p:nvPr>
            <p:ph type="title"/>
          </p:nvPr>
        </p:nvSpPr>
        <p:spPr>
          <a:xfrm>
            <a:off x="1097280" y="286603"/>
            <a:ext cx="10058400" cy="1450757"/>
          </a:xfrm>
        </p:spPr>
        <p:txBody>
          <a:bodyPr>
            <a:normAutofit/>
          </a:bodyPr>
          <a:lstStyle/>
          <a:p>
            <a:r>
              <a:rPr lang="en-US" sz="4300" dirty="0" err="1">
                <a:effectLst>
                  <a:outerShdw blurRad="38100" dist="38100" dir="2700000" algn="tl">
                    <a:srgbClr val="000000"/>
                  </a:outerShdw>
                </a:effectLst>
              </a:rPr>
              <a:t>Hadoop</a:t>
            </a:r>
            <a:r>
              <a:rPr lang="en-US" sz="4300" dirty="0">
                <a:effectLst>
                  <a:outerShdw blurRad="38100" dist="38100" dir="2700000" algn="tl">
                    <a:srgbClr val="000000"/>
                  </a:outerShdw>
                </a:effectLst>
              </a:rPr>
              <a:t>: Master/Slave Architecture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50E8914-3A3C-4712-9D59-CE111BB10161}" type="slidenum">
              <a:rPr lang="en-US" smtClean="0"/>
              <a:pPr/>
              <a:t>13</a:t>
            </a:fld>
            <a:endParaRPr lang="en-US"/>
          </a:p>
        </p:txBody>
      </p:sp>
      <p:sp>
        <p:nvSpPr>
          <p:cNvPr id="6" name="Content Placeholder 5"/>
          <p:cNvSpPr>
            <a:spLocks noGrp="1"/>
          </p:cNvSpPr>
          <p:nvPr>
            <p:ph idx="1"/>
          </p:nvPr>
        </p:nvSpPr>
        <p:spPr/>
        <p:txBody>
          <a:bodyPr/>
          <a:lstStyle/>
          <a:p>
            <a:endParaRPr lang="en-US"/>
          </a:p>
        </p:txBody>
      </p:sp>
      <p:pic>
        <p:nvPicPr>
          <p:cNvPr id="7172" name="Picture 4" descr="C:\Users\devpriya.soni\Desktop\Capture6.PNG"/>
          <p:cNvPicPr>
            <a:picLocks noChangeAspect="1" noChangeArrowheads="1"/>
          </p:cNvPicPr>
          <p:nvPr/>
        </p:nvPicPr>
        <p:blipFill>
          <a:blip r:embed="rId2"/>
          <a:srcRect/>
          <a:stretch>
            <a:fillRect/>
          </a:stretch>
        </p:blipFill>
        <p:spPr bwMode="auto">
          <a:xfrm>
            <a:off x="1874838" y="1868363"/>
            <a:ext cx="8440737" cy="4067175"/>
          </a:xfrm>
          <a:prstGeom prst="rect">
            <a:avLst/>
          </a:prstGeom>
          <a:noFill/>
        </p:spPr>
      </p:pic>
      <p:sp>
        <p:nvSpPr>
          <p:cNvPr id="7" name="Title 6"/>
          <p:cNvSpPr>
            <a:spLocks noGrp="1"/>
          </p:cNvSpPr>
          <p:nvPr>
            <p:ph type="title"/>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err="1">
                <a:effectLst>
                  <a:outerShdw blurRad="38100" dist="38100" dir="2700000" algn="tl">
                    <a:srgbClr val="000000"/>
                  </a:outerShdw>
                </a:effectLst>
              </a:rPr>
              <a:t>Hadoop</a:t>
            </a:r>
            <a:r>
              <a:rPr lang="en-US" sz="4300" dirty="0">
                <a:effectLst>
                  <a:outerShdw blurRad="38100" dist="38100" dir="2700000" algn="tl">
                    <a:srgbClr val="000000"/>
                  </a:outerShdw>
                </a:effectLst>
              </a:rPr>
              <a:t> Cluster</a:t>
            </a:r>
          </a:p>
        </p:txBody>
      </p:sp>
      <p:sp>
        <p:nvSpPr>
          <p:cNvPr id="4" name="Slide Number Placeholder 3"/>
          <p:cNvSpPr>
            <a:spLocks noGrp="1"/>
          </p:cNvSpPr>
          <p:nvPr>
            <p:ph type="sldNum" sz="quarter" idx="12"/>
          </p:nvPr>
        </p:nvSpPr>
        <p:spPr/>
        <p:txBody>
          <a:bodyPr/>
          <a:lstStyle/>
          <a:p>
            <a:fld id="{B50E8914-3A3C-4712-9D59-CE111BB10161}" type="slidenum">
              <a:rPr lang="en-US" smtClean="0"/>
              <a:pPr/>
              <a:t>14</a:t>
            </a:fld>
            <a:endParaRPr lang="en-US"/>
          </a:p>
        </p:txBody>
      </p:sp>
      <p:pic>
        <p:nvPicPr>
          <p:cNvPr id="8194" name="Picture 2" descr="C:\Users\devpriya.soni\Desktop\Capture7.PNG"/>
          <p:cNvPicPr>
            <a:picLocks noGrp="1" noChangeAspect="1" noChangeArrowheads="1"/>
          </p:cNvPicPr>
          <p:nvPr>
            <p:ph idx="1"/>
          </p:nvPr>
        </p:nvPicPr>
        <p:blipFill>
          <a:blip r:embed="rId2"/>
          <a:srcRect/>
          <a:stretch>
            <a:fillRect/>
          </a:stretch>
        </p:blipFill>
        <p:spPr bwMode="auto">
          <a:xfrm>
            <a:off x="1779932" y="1846263"/>
            <a:ext cx="8692461" cy="4022725"/>
          </a:xfrm>
          <a:prstGeom prst="rect">
            <a:avLst/>
          </a:prstGeom>
          <a:noFill/>
        </p:spPr>
      </p:pic>
      <p:sp>
        <p:nvSpPr>
          <p:cNvPr id="6" name="Rectangle 5"/>
          <p:cNvSpPr/>
          <p:nvPr/>
        </p:nvSpPr>
        <p:spPr>
          <a:xfrm>
            <a:off x="10226562" y="5370788"/>
            <a:ext cx="241739" cy="388881"/>
          </a:xfrm>
          <a:prstGeom prst="rect">
            <a:avLst/>
          </a:prstGeom>
          <a:solidFill>
            <a:schemeClr val="bg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CCE0B-A1A3-4A28-8CCA-C3F219CFEC90}"/>
              </a:ext>
            </a:extLst>
          </p:cNvPr>
          <p:cNvSpPr>
            <a:spLocks noGrp="1"/>
          </p:cNvSpPr>
          <p:nvPr>
            <p:ph type="title"/>
          </p:nvPr>
        </p:nvSpPr>
        <p:spPr>
          <a:ln>
            <a:solidFill>
              <a:schemeClr val="accent1"/>
            </a:solidFill>
          </a:ln>
        </p:spPr>
        <p:txBody>
          <a:bodyPr>
            <a:normAutofit/>
          </a:bodyPr>
          <a:lstStyle/>
          <a:p>
            <a:r>
              <a:rPr lang="en-US" sz="4300" dirty="0">
                <a:effectLst>
                  <a:outerShdw blurRad="38100" dist="38100" dir="2700000" algn="tl">
                    <a:srgbClr val="000000"/>
                  </a:outerShdw>
                </a:effectLst>
              </a:rPr>
              <a:t>DFS</a:t>
            </a:r>
          </a:p>
        </p:txBody>
      </p:sp>
      <p:sp>
        <p:nvSpPr>
          <p:cNvPr id="3" name="Content Placeholder 2">
            <a:extLst>
              <a:ext uri="{FF2B5EF4-FFF2-40B4-BE49-F238E27FC236}">
                <a16:creationId xmlns:a16="http://schemas.microsoft.com/office/drawing/2014/main" id="{7FB240AA-EB70-4112-99CD-6652D532995D}"/>
              </a:ext>
            </a:extLst>
          </p:cNvPr>
          <p:cNvSpPr>
            <a:spLocks noGrp="1"/>
          </p:cNvSpPr>
          <p:nvPr>
            <p:ph idx="1"/>
          </p:nvPr>
        </p:nvSpPr>
        <p:spPr>
          <a:ln>
            <a:solidFill>
              <a:schemeClr val="accent1"/>
            </a:solidFill>
          </a:ln>
        </p:spPr>
        <p:txBody>
          <a:bodyPr/>
          <a:lstStyle/>
          <a:p>
            <a:r>
              <a:rPr lang="en-US" dirty="0"/>
              <a:t>A Distributed File System ( DFS ) is simply a classical model of a file system distributed across multiple machines. The purpose is to promote sharing of dispersed files.</a:t>
            </a:r>
          </a:p>
          <a:p>
            <a:r>
              <a:rPr lang="en-US" dirty="0"/>
              <a:t> This is an area of active research interest today. </a:t>
            </a:r>
          </a:p>
          <a:p>
            <a:r>
              <a:rPr lang="en-US" dirty="0"/>
              <a:t> Clients should view a DFS the same way they would a centralized FS; the distribution is hidden at a lower level.</a:t>
            </a:r>
          </a:p>
          <a:p>
            <a:r>
              <a:rPr lang="en-US" dirty="0"/>
              <a:t>  A DFS provides high throughput data access and fault tolerance.</a:t>
            </a:r>
          </a:p>
        </p:txBody>
      </p:sp>
      <p:sp>
        <p:nvSpPr>
          <p:cNvPr id="4" name="Slide Number Placeholder 3">
            <a:extLst>
              <a:ext uri="{FF2B5EF4-FFF2-40B4-BE49-F238E27FC236}">
                <a16:creationId xmlns:a16="http://schemas.microsoft.com/office/drawing/2014/main" id="{03D67F67-36AB-44F4-B469-17C206919CF9}"/>
              </a:ext>
            </a:extLst>
          </p:cNvPr>
          <p:cNvSpPr>
            <a:spLocks noGrp="1"/>
          </p:cNvSpPr>
          <p:nvPr>
            <p:ph type="sldNum" sz="quarter" idx="12"/>
          </p:nvPr>
        </p:nvSpPr>
        <p:spPr/>
        <p:txBody>
          <a:bodyPr/>
          <a:lstStyle/>
          <a:p>
            <a:fld id="{9294BFC4-70D9-45C9-90C6-F2DFA0441CF2}" type="slidenum">
              <a:rPr lang="en-US" smtClean="0"/>
              <a:pPr/>
              <a:t>15</a:t>
            </a:fld>
            <a:endParaRPr lang="en-US"/>
          </a:p>
        </p:txBody>
      </p:sp>
    </p:spTree>
    <p:extLst>
      <p:ext uri="{BB962C8B-B14F-4D97-AF65-F5344CB8AC3E}">
        <p14:creationId xmlns:p14="http://schemas.microsoft.com/office/powerpoint/2010/main" val="203162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HDFS</a:t>
            </a:r>
          </a:p>
        </p:txBody>
      </p:sp>
      <p:sp>
        <p:nvSpPr>
          <p:cNvPr id="3" name="Content Placeholder 2"/>
          <p:cNvSpPr>
            <a:spLocks noGrp="1"/>
          </p:cNvSpPr>
          <p:nvPr>
            <p:ph idx="1"/>
          </p:nvPr>
        </p:nvSpPr>
        <p:spPr/>
        <p:txBody>
          <a:bodyPr/>
          <a:lstStyle/>
          <a:p>
            <a:r>
              <a:rPr lang="en-US" dirty="0"/>
              <a:t>HDFS core components :</a:t>
            </a:r>
          </a:p>
          <a:p>
            <a:pPr>
              <a:buFont typeface="Wingdings" pitchFamily="2" charset="2"/>
              <a:buChar char="q"/>
            </a:pPr>
            <a:r>
              <a:rPr lang="en-US" dirty="0"/>
              <a:t> </a:t>
            </a:r>
            <a:r>
              <a:rPr lang="en-US" dirty="0" err="1"/>
              <a:t>NameNode</a:t>
            </a:r>
            <a:r>
              <a:rPr lang="en-US" dirty="0"/>
              <a:t> </a:t>
            </a:r>
          </a:p>
          <a:p>
            <a:pPr>
              <a:buFont typeface="Wingdings" pitchFamily="2" charset="2"/>
              <a:buChar char="q"/>
            </a:pPr>
            <a:r>
              <a:rPr lang="en-US" dirty="0"/>
              <a:t> </a:t>
            </a:r>
            <a:r>
              <a:rPr lang="en-US" dirty="0" err="1"/>
              <a:t>DataNode</a:t>
            </a:r>
            <a:endParaRPr lang="en-US" dirty="0"/>
          </a:p>
          <a:p>
            <a:pPr>
              <a:buFont typeface="Wingdings" pitchFamily="2" charset="2"/>
              <a:buChar char="q"/>
            </a:pPr>
            <a:r>
              <a:rPr lang="en-US" dirty="0"/>
              <a:t> Secondary </a:t>
            </a:r>
            <a:r>
              <a:rPr lang="en-US" dirty="0" err="1"/>
              <a:t>NameNode</a:t>
            </a:r>
            <a:endParaRPr lang="en-US" dirty="0"/>
          </a:p>
          <a:p>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9D194-1EB7-4E82-A1B4-71E563C99051}"/>
              </a:ext>
            </a:extLst>
          </p:cNvPr>
          <p:cNvSpPr>
            <a:spLocks noGrp="1"/>
          </p:cNvSpPr>
          <p:nvPr>
            <p:ph type="title"/>
          </p:nvPr>
        </p:nvSpPr>
        <p:spPr>
          <a:ln>
            <a:solidFill>
              <a:schemeClr val="accent1"/>
            </a:solidFill>
          </a:ln>
        </p:spPr>
        <p:txBody>
          <a:bodyPr>
            <a:normAutofit/>
          </a:bodyPr>
          <a:lstStyle/>
          <a:p>
            <a:r>
              <a:rPr lang="en-US" sz="4300" dirty="0">
                <a:effectLst>
                  <a:outerShdw blurRad="38100" dist="38100" dir="2700000" algn="tl">
                    <a:srgbClr val="000000"/>
                  </a:outerShdw>
                </a:effectLst>
              </a:rPr>
              <a:t>HDFS</a:t>
            </a:r>
          </a:p>
        </p:txBody>
      </p:sp>
      <p:sp>
        <p:nvSpPr>
          <p:cNvPr id="3" name="Content Placeholder 2">
            <a:extLst>
              <a:ext uri="{FF2B5EF4-FFF2-40B4-BE49-F238E27FC236}">
                <a16:creationId xmlns:a16="http://schemas.microsoft.com/office/drawing/2014/main" id="{AE001F6B-4394-433D-A03D-45757664E688}"/>
              </a:ext>
            </a:extLst>
          </p:cNvPr>
          <p:cNvSpPr>
            <a:spLocks noGrp="1"/>
          </p:cNvSpPr>
          <p:nvPr>
            <p:ph idx="1"/>
          </p:nvPr>
        </p:nvSpPr>
        <p:spPr>
          <a:ln>
            <a:solidFill>
              <a:schemeClr val="accent1"/>
            </a:solidFill>
          </a:ln>
        </p:spPr>
        <p:txBody>
          <a:bodyPr/>
          <a:lstStyle/>
          <a:p>
            <a:r>
              <a:rPr lang="en-US" dirty="0"/>
              <a:t>A distributed file system that provides high-throughput access to application data </a:t>
            </a:r>
          </a:p>
          <a:p>
            <a:r>
              <a:rPr lang="en-US" dirty="0"/>
              <a:t> HDFS uses a master/slave architecture in which one device (master) termed as </a:t>
            </a:r>
            <a:r>
              <a:rPr lang="en-US" dirty="0" err="1"/>
              <a:t>NameNode</a:t>
            </a:r>
            <a:r>
              <a:rPr lang="en-US" dirty="0"/>
              <a:t> controls one or more other devices (slaves) termed as </a:t>
            </a:r>
            <a:r>
              <a:rPr lang="en-US" dirty="0" err="1"/>
              <a:t>DataNode</a:t>
            </a:r>
            <a:r>
              <a:rPr lang="en-US" dirty="0"/>
              <a:t>. </a:t>
            </a:r>
          </a:p>
          <a:p>
            <a:r>
              <a:rPr lang="en-US" dirty="0"/>
              <a:t> It breaks Data/Files into small </a:t>
            </a:r>
            <a:r>
              <a:rPr lang="en-US"/>
              <a:t>blocks (64MB/128 </a:t>
            </a:r>
            <a:r>
              <a:rPr lang="en-US" dirty="0"/>
              <a:t>MB each block) and stores on </a:t>
            </a:r>
            <a:r>
              <a:rPr lang="en-US" dirty="0" err="1"/>
              <a:t>DataNode</a:t>
            </a:r>
            <a:r>
              <a:rPr lang="en-US" dirty="0"/>
              <a:t> and each block replicates on other nodes to accomplish fault tolerance. </a:t>
            </a:r>
          </a:p>
          <a:p>
            <a:r>
              <a:rPr lang="en-US" dirty="0"/>
              <a:t> </a:t>
            </a:r>
            <a:r>
              <a:rPr lang="en-US" dirty="0" err="1"/>
              <a:t>NameNode</a:t>
            </a:r>
            <a:r>
              <a:rPr lang="en-US" dirty="0"/>
              <a:t> keeps the track of blocks written to the </a:t>
            </a:r>
            <a:r>
              <a:rPr lang="en-US" dirty="0" err="1"/>
              <a:t>DataNode</a:t>
            </a:r>
            <a:r>
              <a:rPr lang="en-US" dirty="0"/>
              <a:t>.</a:t>
            </a:r>
          </a:p>
        </p:txBody>
      </p:sp>
      <p:sp>
        <p:nvSpPr>
          <p:cNvPr id="4" name="Slide Number Placeholder 3">
            <a:extLst>
              <a:ext uri="{FF2B5EF4-FFF2-40B4-BE49-F238E27FC236}">
                <a16:creationId xmlns:a16="http://schemas.microsoft.com/office/drawing/2014/main" id="{1811D74B-63C1-4C90-8254-BB56D9383826}"/>
              </a:ext>
            </a:extLst>
          </p:cNvPr>
          <p:cNvSpPr>
            <a:spLocks noGrp="1"/>
          </p:cNvSpPr>
          <p:nvPr>
            <p:ph type="sldNum" sz="quarter" idx="12"/>
          </p:nvPr>
        </p:nvSpPr>
        <p:spPr/>
        <p:txBody>
          <a:bodyPr/>
          <a:lstStyle/>
          <a:p>
            <a:fld id="{9294BFC4-70D9-45C9-90C6-F2DFA0441CF2}" type="slidenum">
              <a:rPr lang="en-US" smtClean="0"/>
              <a:pPr/>
              <a:t>17</a:t>
            </a:fld>
            <a:endParaRPr lang="en-US"/>
          </a:p>
        </p:txBody>
      </p:sp>
    </p:spTree>
    <p:extLst>
      <p:ext uri="{BB962C8B-B14F-4D97-AF65-F5344CB8AC3E}">
        <p14:creationId xmlns:p14="http://schemas.microsoft.com/office/powerpoint/2010/main" val="147897937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B50E8914-3A3C-4712-9D59-CE111BB10161}" type="slidenum">
              <a:rPr lang="en-US" smtClean="0"/>
              <a:pPr/>
              <a:t>18</a:t>
            </a:fld>
            <a:endParaRPr lang="en-US"/>
          </a:p>
        </p:txBody>
      </p:sp>
      <p:pic>
        <p:nvPicPr>
          <p:cNvPr id="9218" name="Picture 2" descr="C:\Users\devpriya.soni\Desktop\Capture8.PNG"/>
          <p:cNvPicPr>
            <a:picLocks noGrp="1" noChangeAspect="1" noChangeArrowheads="1"/>
          </p:cNvPicPr>
          <p:nvPr>
            <p:ph idx="1"/>
          </p:nvPr>
        </p:nvPicPr>
        <p:blipFill>
          <a:blip r:embed="rId2"/>
          <a:srcRect/>
          <a:stretch>
            <a:fillRect/>
          </a:stretch>
        </p:blipFill>
        <p:spPr bwMode="auto">
          <a:xfrm>
            <a:off x="1644024" y="2082071"/>
            <a:ext cx="8964277" cy="3572374"/>
          </a:xfrm>
          <a:prstGeom prst="rect">
            <a:avLst/>
          </a:prstGeom>
          <a:solidFill>
            <a:srgbClr val="E0F5FD"/>
          </a:solidFill>
        </p:spPr>
      </p:pic>
      <p:sp>
        <p:nvSpPr>
          <p:cNvPr id="3" name="Oval 2">
            <a:extLst>
              <a:ext uri="{FF2B5EF4-FFF2-40B4-BE49-F238E27FC236}">
                <a16:creationId xmlns:a16="http://schemas.microsoft.com/office/drawing/2014/main" id="{19140145-E834-46EA-AFE0-D9FA3D7C4661}"/>
              </a:ext>
            </a:extLst>
          </p:cNvPr>
          <p:cNvSpPr/>
          <p:nvPr/>
        </p:nvSpPr>
        <p:spPr>
          <a:xfrm>
            <a:off x="2955849" y="2434856"/>
            <a:ext cx="318978" cy="276447"/>
          </a:xfrm>
          <a:prstGeom prst="ellipse">
            <a:avLst/>
          </a:prstGeom>
          <a:solidFill>
            <a:srgbClr val="E0F5FD"/>
          </a:solidFill>
          <a:ln>
            <a:solidFill>
              <a:srgbClr val="E0F5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sz="4300" dirty="0">
                <a:effectLst>
                  <a:outerShdw blurRad="38100" dist="38100" dir="2700000" algn="tl">
                    <a:srgbClr val="000000"/>
                  </a:outerShdw>
                </a:effectLst>
              </a:rPr>
              <a:t>Secondary </a:t>
            </a:r>
            <a:r>
              <a:rPr lang="en-US" sz="4300" dirty="0" err="1">
                <a:effectLst>
                  <a:outerShdw blurRad="38100" dist="38100" dir="2700000" algn="tl">
                    <a:srgbClr val="000000"/>
                  </a:outerShdw>
                </a:effectLst>
              </a:rPr>
              <a:t>NameNode</a:t>
            </a:r>
            <a:r>
              <a:rPr lang="en-US" sz="4300" dirty="0">
                <a:effectLst>
                  <a:outerShdw blurRad="38100" dist="38100" dir="2700000" algn="tl">
                    <a:srgbClr val="000000"/>
                  </a:outerShdw>
                </a:effectLst>
              </a:rPr>
              <a:t> and checkpoint </a:t>
            </a:r>
          </a:p>
        </p:txBody>
      </p:sp>
      <p:sp>
        <p:nvSpPr>
          <p:cNvPr id="4" name="Slide Number Placeholder 3"/>
          <p:cNvSpPr>
            <a:spLocks noGrp="1"/>
          </p:cNvSpPr>
          <p:nvPr>
            <p:ph type="sldNum" sz="quarter" idx="12"/>
          </p:nvPr>
        </p:nvSpPr>
        <p:spPr/>
        <p:txBody>
          <a:bodyPr/>
          <a:lstStyle/>
          <a:p>
            <a:fld id="{B50E8914-3A3C-4712-9D59-CE111BB10161}" type="slidenum">
              <a:rPr lang="en-US" smtClean="0"/>
              <a:pPr/>
              <a:t>19</a:t>
            </a:fld>
            <a:endParaRPr lang="en-US"/>
          </a:p>
        </p:txBody>
      </p:sp>
      <p:pic>
        <p:nvPicPr>
          <p:cNvPr id="1026" name="Picture 2" descr="C:\Users\devpriya.soni\Desktop\Capture.PNG"/>
          <p:cNvPicPr>
            <a:picLocks noGrp="1" noChangeAspect="1" noChangeArrowheads="1"/>
          </p:cNvPicPr>
          <p:nvPr>
            <p:ph idx="1"/>
          </p:nvPr>
        </p:nvPicPr>
        <p:blipFill>
          <a:blip r:embed="rId2"/>
          <a:srcRect/>
          <a:stretch>
            <a:fillRect/>
          </a:stretch>
        </p:blipFill>
        <p:spPr bwMode="auto">
          <a:xfrm>
            <a:off x="1870444" y="1762183"/>
            <a:ext cx="8082854" cy="3820165"/>
          </a:xfrm>
          <a:prstGeom prst="rect">
            <a:avLst/>
          </a:prstGeom>
          <a:noFill/>
        </p:spPr>
      </p:pic>
      <p:sp>
        <p:nvSpPr>
          <p:cNvPr id="6" name="TextBox 5"/>
          <p:cNvSpPr txBox="1"/>
          <p:nvPr/>
        </p:nvSpPr>
        <p:spPr>
          <a:xfrm>
            <a:off x="346841" y="5496927"/>
            <a:ext cx="11571890" cy="1200329"/>
          </a:xfrm>
          <a:prstGeom prst="rect">
            <a:avLst/>
          </a:prstGeom>
          <a:noFill/>
        </p:spPr>
        <p:txBody>
          <a:bodyPr wrap="square" rtlCol="0">
            <a:spAutoFit/>
          </a:bodyPr>
          <a:lstStyle/>
          <a:p>
            <a:r>
              <a:rPr lang="en-US" dirty="0"/>
              <a:t>It is not a backup for the </a:t>
            </a:r>
            <a:r>
              <a:rPr lang="en-US" dirty="0" err="1"/>
              <a:t>NameNode</a:t>
            </a:r>
            <a:r>
              <a:rPr lang="en-US" dirty="0"/>
              <a:t>. Here we are talking about the metadata a i.e. data about data, which is handled by  </a:t>
            </a:r>
            <a:r>
              <a:rPr lang="en-US" dirty="0" err="1"/>
              <a:t>fsImage</a:t>
            </a:r>
            <a:r>
              <a:rPr lang="en-US" dirty="0"/>
              <a:t> and </a:t>
            </a:r>
            <a:r>
              <a:rPr lang="en-US" dirty="0" err="1"/>
              <a:t>editLog</a:t>
            </a:r>
            <a:r>
              <a:rPr lang="en-US" dirty="0"/>
              <a:t>.  </a:t>
            </a:r>
            <a:r>
              <a:rPr lang="en-US" dirty="0" err="1"/>
              <a:t>fsImage</a:t>
            </a:r>
            <a:r>
              <a:rPr lang="en-US" dirty="0"/>
              <a:t> keeps all the updates ever since the </a:t>
            </a:r>
            <a:r>
              <a:rPr lang="en-US" dirty="0" err="1"/>
              <a:t>NameNode</a:t>
            </a:r>
            <a:r>
              <a:rPr lang="en-US" dirty="0"/>
              <a:t> has started.  We store it on disk.  </a:t>
            </a:r>
            <a:r>
              <a:rPr lang="en-US" dirty="0" err="1"/>
              <a:t>editLog</a:t>
            </a:r>
            <a:r>
              <a:rPr lang="en-US" dirty="0"/>
              <a:t> also contains the metadata, but only  the most recent changes.  This file is small and resided in RAM of </a:t>
            </a:r>
            <a:r>
              <a:rPr lang="en-US" dirty="0" err="1"/>
              <a:t>NameNode</a:t>
            </a:r>
            <a:r>
              <a:rPr lang="en-US" dirty="0"/>
              <a:t>  machine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34096"/>
            <a:ext cx="10058400" cy="1003264"/>
          </a:xfrm>
        </p:spPr>
        <p:txBody>
          <a:bodyPr>
            <a:normAutofit/>
          </a:bodyPr>
          <a:lstStyle/>
          <a:p>
            <a:r>
              <a:rPr lang="en-US" sz="4300" dirty="0">
                <a:effectLst>
                  <a:outerShdw blurRad="38100" dist="38100" dir="2700000" algn="tl">
                    <a:srgbClr val="000000"/>
                  </a:outerShdw>
                </a:effectLst>
              </a:rPr>
              <a:t>Lecture will cover following points</a:t>
            </a:r>
          </a:p>
        </p:txBody>
      </p:sp>
      <p:sp>
        <p:nvSpPr>
          <p:cNvPr id="5" name="Rectangle 35"/>
          <p:cNvSpPr txBox="1">
            <a:spLocks noChangeArrowheads="1"/>
          </p:cNvSpPr>
          <p:nvPr/>
        </p:nvSpPr>
        <p:spPr>
          <a:xfrm>
            <a:off x="1524000" y="1880315"/>
            <a:ext cx="8817735" cy="441745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q"/>
            </a:pPr>
            <a:r>
              <a:rPr lang="en-US" sz="2400" dirty="0" err="1"/>
              <a:t>Hadoop</a:t>
            </a:r>
            <a:r>
              <a:rPr lang="en-US" sz="2400" dirty="0"/>
              <a:t> Characteristics</a:t>
            </a:r>
          </a:p>
          <a:p>
            <a:pPr>
              <a:buFont typeface="Wingdings" pitchFamily="2" charset="2"/>
              <a:buChar char="q"/>
            </a:pPr>
            <a:r>
              <a:rPr lang="en-US" sz="2400" dirty="0" err="1"/>
              <a:t>Hadoop</a:t>
            </a:r>
            <a:r>
              <a:rPr lang="en-US" sz="2400" dirty="0"/>
              <a:t> Core Components</a:t>
            </a:r>
          </a:p>
          <a:p>
            <a:pPr>
              <a:buFont typeface="Wingdings" pitchFamily="2" charset="2"/>
              <a:buChar char="q"/>
            </a:pPr>
            <a:r>
              <a:rPr lang="en-US" sz="2400" dirty="0"/>
              <a:t>Characteristics</a:t>
            </a:r>
          </a:p>
          <a:p>
            <a:pPr>
              <a:buFont typeface="Wingdings" pitchFamily="2" charset="2"/>
              <a:buChar char="q"/>
            </a:pPr>
            <a:r>
              <a:rPr lang="en-US" sz="2400" dirty="0"/>
              <a:t>Features</a:t>
            </a:r>
          </a:p>
          <a:p>
            <a:pPr lvl="0">
              <a:buFont typeface="Wingdings" panose="05000000000000000000" pitchFamily="2" charset="2"/>
              <a:buChar char="q"/>
            </a:pPr>
            <a:endParaRPr lang="en-IN" sz="2400" dirty="0">
              <a:ea typeface="ＭＳ Ｐゴシック" panose="020B0600070205080204" pitchFamily="34" charset="-128"/>
            </a:endParaRPr>
          </a:p>
          <a:p>
            <a:pPr marL="0" lvl="0" indent="0">
              <a:buNone/>
            </a:pPr>
            <a:endParaRPr lang="en-US" sz="2400" dirty="0">
              <a:solidFill>
                <a:schemeClr val="tx1"/>
              </a:solidFill>
            </a:endParaRPr>
          </a:p>
          <a:p>
            <a:pPr>
              <a:buFont typeface="Wingdings" panose="05000000000000000000" pitchFamily="2" charset="2"/>
              <a:buChar char="q"/>
            </a:pPr>
            <a:endParaRPr lang="en-US" sz="2400" dirty="0">
              <a:solidFill>
                <a:schemeClr val="tx1"/>
              </a:solidFill>
            </a:endParaRPr>
          </a:p>
          <a:p>
            <a:pPr lvl="0">
              <a:buFont typeface="Wingdings" panose="05000000000000000000" pitchFamily="2" charset="2"/>
              <a:buChar char="q"/>
            </a:pPr>
            <a:endParaRPr lang="en-US" sz="2400" dirty="0">
              <a:solidFill>
                <a:schemeClr val="tx1"/>
              </a:solidFill>
            </a:endParaRPr>
          </a:p>
          <a:p>
            <a:pPr>
              <a:buFont typeface="Wingdings" panose="05000000000000000000" pitchFamily="2" charset="2"/>
              <a:buChar char="q"/>
            </a:pPr>
            <a:endParaRPr lang="en-US" sz="2400" dirty="0"/>
          </a:p>
          <a:p>
            <a:pPr>
              <a:buFont typeface="Wingdings" panose="05000000000000000000" pitchFamily="2" charset="2"/>
              <a:buChar char="q"/>
            </a:pPr>
            <a:endParaRPr lang="en-US" sz="2400" dirty="0"/>
          </a:p>
          <a:p>
            <a:pPr marL="0" indent="0">
              <a:lnSpc>
                <a:spcPct val="100000"/>
              </a:lnSpc>
              <a:buSzPct val="85000"/>
              <a:buNone/>
              <a:defRPr/>
            </a:pPr>
            <a:endParaRPr lang="en-US" sz="2400" dirty="0"/>
          </a:p>
          <a:p>
            <a:pPr marL="320040" indent="-320040">
              <a:lnSpc>
                <a:spcPct val="100000"/>
              </a:lnSpc>
              <a:buSzPct val="85000"/>
              <a:buFont typeface="Wingdings"/>
              <a:buChar char=""/>
              <a:defRPr/>
            </a:pPr>
            <a:endParaRPr lang="en-US" sz="2400" dirty="0"/>
          </a:p>
          <a:p>
            <a:pPr marL="320040" indent="-320040">
              <a:lnSpc>
                <a:spcPct val="100000"/>
              </a:lnSpc>
              <a:buSzPct val="85000"/>
              <a:buFont typeface="Wingdings"/>
              <a:buChar char=""/>
              <a:defRPr/>
            </a:pPr>
            <a:endParaRPr lang="en-US" sz="2400" dirty="0"/>
          </a:p>
          <a:p>
            <a:pPr marL="320040" indent="-320040">
              <a:lnSpc>
                <a:spcPct val="100000"/>
              </a:lnSpc>
              <a:buSzPct val="85000"/>
              <a:buFont typeface="Wingdings"/>
              <a:buChar char=""/>
              <a:defRPr/>
            </a:pPr>
            <a:endParaRPr lang="en-US" sz="2400" dirty="0"/>
          </a:p>
          <a:p>
            <a:pPr marL="320040" indent="-320040">
              <a:lnSpc>
                <a:spcPct val="100000"/>
              </a:lnSpc>
              <a:buSzPct val="85000"/>
              <a:buFont typeface="Wingdings"/>
              <a:buChar char=""/>
              <a:defRPr/>
            </a:pPr>
            <a:endParaRPr lang="en-US" altLang="en-US" sz="2400" dirty="0"/>
          </a:p>
          <a:p>
            <a:pPr marL="0" indent="0">
              <a:lnSpc>
                <a:spcPct val="100000"/>
              </a:lnSpc>
              <a:buSzPct val="85000"/>
              <a:buNone/>
              <a:defRPr/>
            </a:pPr>
            <a:endParaRPr lang="en-US" altLang="en-US" sz="2400" dirty="0"/>
          </a:p>
          <a:p>
            <a:pPr marL="320040" indent="-320040">
              <a:lnSpc>
                <a:spcPct val="100000"/>
              </a:lnSpc>
              <a:buSzPct val="85000"/>
              <a:buFont typeface="Wingdings"/>
              <a:buChar char=""/>
              <a:defRPr/>
            </a:pPr>
            <a:endParaRPr lang="en-US" altLang="en-US" dirty="0"/>
          </a:p>
        </p:txBody>
      </p:sp>
      <p:sp>
        <p:nvSpPr>
          <p:cNvPr id="7" name="Slide Number Placeholder 6"/>
          <p:cNvSpPr>
            <a:spLocks noGrp="1"/>
          </p:cNvSpPr>
          <p:nvPr>
            <p:ph type="sldNum" sz="quarter" idx="12"/>
          </p:nvPr>
        </p:nvSpPr>
        <p:spPr/>
        <p:txBody>
          <a:bodyPr/>
          <a:lstStyle/>
          <a:p>
            <a:fld id="{B50E8914-3A3C-4712-9D59-CE111BB10161}" type="slidenum">
              <a:rPr lang="en-US" smtClean="0"/>
              <a:pPr/>
              <a:t>2</a:t>
            </a:fld>
            <a:endParaRPr lang="en-US"/>
          </a:p>
        </p:txBody>
      </p:sp>
    </p:spTree>
    <p:extLst>
      <p:ext uri="{BB962C8B-B14F-4D97-AF65-F5344CB8AC3E}">
        <p14:creationId xmlns:p14="http://schemas.microsoft.com/office/powerpoint/2010/main" val="881335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HDFS Data Block</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20</a:t>
            </a:fld>
            <a:endParaRPr lang="en-US"/>
          </a:p>
        </p:txBody>
      </p:sp>
      <p:pic>
        <p:nvPicPr>
          <p:cNvPr id="2050" name="Picture 2" descr="C:\Users\devpriya.soni\Desktop\Capture1.PNG"/>
          <p:cNvPicPr>
            <a:picLocks noGrp="1" noChangeAspect="1" noChangeArrowheads="1"/>
          </p:cNvPicPr>
          <p:nvPr>
            <p:ph idx="1"/>
          </p:nvPr>
        </p:nvPicPr>
        <p:blipFill>
          <a:blip r:embed="rId2"/>
          <a:srcRect/>
          <a:stretch>
            <a:fillRect/>
          </a:stretch>
        </p:blipFill>
        <p:spPr bwMode="auto">
          <a:xfrm>
            <a:off x="1863130" y="1885675"/>
            <a:ext cx="8526066" cy="3943901"/>
          </a:xfrm>
          <a:prstGeom prst="rect">
            <a:avLst/>
          </a:prstGeom>
          <a:noFill/>
        </p:spPr>
      </p:pic>
      <p:sp>
        <p:nvSpPr>
          <p:cNvPr id="6" name="TextBox 5"/>
          <p:cNvSpPr txBox="1"/>
          <p:nvPr/>
        </p:nvSpPr>
        <p:spPr>
          <a:xfrm>
            <a:off x="851338" y="5906815"/>
            <a:ext cx="10068910" cy="369332"/>
          </a:xfrm>
          <a:prstGeom prst="rect">
            <a:avLst/>
          </a:prstGeom>
          <a:noFill/>
        </p:spPr>
        <p:txBody>
          <a:bodyPr wrap="square" rtlCol="0">
            <a:spAutoFit/>
          </a:bodyPr>
          <a:lstStyle/>
          <a:p>
            <a:r>
              <a:rPr lang="en-US" dirty="0"/>
              <a:t>Each block is distributed over </a:t>
            </a:r>
            <a:r>
              <a:rPr lang="en-US" dirty="0" err="1"/>
              <a:t>DataNode</a:t>
            </a:r>
            <a:r>
              <a:rPr lang="en-US" dirty="0"/>
              <a:t>.  In last </a:t>
            </a:r>
            <a:r>
              <a:rPr lang="en-US" dirty="0" err="1"/>
              <a:t>DataNode</a:t>
            </a:r>
            <a:r>
              <a:rPr lang="en-US" dirty="0"/>
              <a:t> 4MB have been saved.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Advantages of DFS</a:t>
            </a:r>
          </a:p>
        </p:txBody>
      </p:sp>
      <p:sp>
        <p:nvSpPr>
          <p:cNvPr id="3" name="Content Placeholder 2"/>
          <p:cNvSpPr>
            <a:spLocks noGrp="1"/>
          </p:cNvSpPr>
          <p:nvPr>
            <p:ph idx="1"/>
          </p:nvPr>
        </p:nvSpPr>
        <p:spPr/>
        <p:txBody>
          <a:bodyPr/>
          <a:lstStyle/>
          <a:p>
            <a:pPr algn="just">
              <a:buFont typeface="Wingdings" pitchFamily="2" charset="2"/>
              <a:buChar char="q"/>
            </a:pPr>
            <a:r>
              <a:rPr lang="en-US" dirty="0"/>
              <a:t> suppose we have a </a:t>
            </a:r>
            <a:r>
              <a:rPr lang="en-US" dirty="0" err="1"/>
              <a:t>Hadoop</a:t>
            </a:r>
            <a:r>
              <a:rPr lang="en-US" dirty="0"/>
              <a:t> cluster with 4 machines (1 </a:t>
            </a:r>
            <a:r>
              <a:rPr lang="en-US" dirty="0" err="1"/>
              <a:t>NameNode</a:t>
            </a:r>
            <a:r>
              <a:rPr lang="en-US" dirty="0"/>
              <a:t> + 3 </a:t>
            </a:r>
            <a:r>
              <a:rPr lang="en-US" dirty="0" err="1"/>
              <a:t>DataNode</a:t>
            </a:r>
            <a:r>
              <a:rPr lang="en-US" dirty="0"/>
              <a:t>) with capacity of each </a:t>
            </a:r>
            <a:r>
              <a:rPr lang="en-US" dirty="0" err="1"/>
              <a:t>DataNode</a:t>
            </a:r>
            <a:r>
              <a:rPr lang="en-US" dirty="0"/>
              <a:t> as 1 TB. Now if we want to store a file of 3TB so file will be distributed over 3 </a:t>
            </a:r>
            <a:r>
              <a:rPr lang="en-US" dirty="0" err="1"/>
              <a:t>DataNode</a:t>
            </a:r>
            <a:r>
              <a:rPr lang="en-US" dirty="0"/>
              <a:t> and 1TB will be occupied in each </a:t>
            </a:r>
            <a:r>
              <a:rPr lang="en-US" dirty="0" err="1"/>
              <a:t>DataNode</a:t>
            </a:r>
            <a:r>
              <a:rPr lang="en-US" dirty="0"/>
              <a:t>.  So HDFS handles it and provide us as an abstraction the we have a single machine with a capacity of 3TB.</a:t>
            </a:r>
          </a:p>
          <a:p>
            <a:pPr algn="just">
              <a:buFont typeface="Wingdings" pitchFamily="2" charset="2"/>
              <a:buChar char="q"/>
            </a:pPr>
            <a:r>
              <a:rPr lang="en-US" dirty="0"/>
              <a:t> Suppose we want to save a file of 4 TB instead of 3 TB and my cluster capacity is only of 3 TB. So we can add one more </a:t>
            </a:r>
            <a:r>
              <a:rPr lang="en-US" dirty="0" err="1"/>
              <a:t>DataNode</a:t>
            </a:r>
            <a:r>
              <a:rPr lang="en-US" dirty="0"/>
              <a:t> in our cluster in order to fit our requirements. In order to fit our requirement we can keep on adding Nodes to our cluster. (So it is highly scalable) </a:t>
            </a:r>
          </a:p>
          <a:p>
            <a:pPr algn="just">
              <a:buFont typeface="Wingdings" pitchFamily="2" charset="2"/>
              <a:buChar char="q"/>
            </a:pPr>
            <a:r>
              <a:rPr lang="en-US" dirty="0"/>
              <a:t> Suppose we have one high-end computer with a processing power of processing 1TB data in 4 </a:t>
            </a:r>
            <a:r>
              <a:rPr lang="en-US" dirty="0" err="1"/>
              <a:t>secs</a:t>
            </a:r>
            <a:r>
              <a:rPr lang="en-US" dirty="0"/>
              <a:t>. So if we are distrusting our file over 4 such machines then it will take ¼ of time. </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649" y="409903"/>
            <a:ext cx="10453589" cy="1327457"/>
          </a:xfrm>
        </p:spPr>
        <p:txBody>
          <a:bodyPr>
            <a:normAutofit/>
          </a:bodyPr>
          <a:lstStyle/>
          <a:p>
            <a:r>
              <a:rPr lang="en-US" sz="4300" dirty="0">
                <a:effectLst>
                  <a:outerShdw blurRad="38100" dist="38100" dir="2700000" algn="tl">
                    <a:srgbClr val="000000"/>
                  </a:outerShdw>
                </a:effectLst>
              </a:rPr>
              <a:t>Fault Tolerance or dealing with </a:t>
            </a:r>
            <a:r>
              <a:rPr lang="en-US" sz="4300" dirty="0" err="1">
                <a:effectLst>
                  <a:outerShdw blurRad="38100" dist="38100" dir="2700000" algn="tl">
                    <a:srgbClr val="000000"/>
                  </a:outerShdw>
                </a:effectLst>
              </a:rPr>
              <a:t>DataNode</a:t>
            </a:r>
            <a:r>
              <a:rPr lang="en-US" sz="4300" dirty="0">
                <a:effectLst>
                  <a:outerShdw blurRad="38100" dist="38100" dir="2700000" algn="tl">
                    <a:srgbClr val="000000"/>
                  </a:outerShdw>
                </a:effectLst>
              </a:rPr>
              <a:t> failure</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22</a:t>
            </a:fld>
            <a:endParaRPr lang="en-US"/>
          </a:p>
        </p:txBody>
      </p:sp>
      <p:pic>
        <p:nvPicPr>
          <p:cNvPr id="3074" name="Picture 2" descr="C:\Users\devpriya.soni\Desktop\Capture2.PNG"/>
          <p:cNvPicPr>
            <a:picLocks noGrp="1" noChangeAspect="1" noChangeArrowheads="1"/>
          </p:cNvPicPr>
          <p:nvPr>
            <p:ph idx="1"/>
          </p:nvPr>
        </p:nvPicPr>
        <p:blipFill>
          <a:blip r:embed="rId2"/>
          <a:srcRect/>
          <a:stretch>
            <a:fillRect/>
          </a:stretch>
        </p:blipFill>
        <p:spPr bwMode="auto">
          <a:xfrm>
            <a:off x="1753577" y="2071438"/>
            <a:ext cx="8745171" cy="3572374"/>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Solution: Replication Factor</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23</a:t>
            </a:fld>
            <a:endParaRPr lang="en-US"/>
          </a:p>
        </p:txBody>
      </p:sp>
      <p:pic>
        <p:nvPicPr>
          <p:cNvPr id="4098" name="Picture 2" descr="C:\Users\devpriya.soni\Desktop\Capture3.PNG"/>
          <p:cNvPicPr>
            <a:picLocks noGrp="1" noChangeAspect="1" noChangeArrowheads="1"/>
          </p:cNvPicPr>
          <p:nvPr>
            <p:ph idx="1"/>
          </p:nvPr>
        </p:nvPicPr>
        <p:blipFill>
          <a:blip r:embed="rId2"/>
          <a:srcRect/>
          <a:stretch>
            <a:fillRect/>
          </a:stretch>
        </p:blipFill>
        <p:spPr bwMode="auto">
          <a:xfrm>
            <a:off x="1734525" y="1976175"/>
            <a:ext cx="8783276" cy="3762900"/>
          </a:xfrm>
          <a:prstGeom prst="rect">
            <a:avLst/>
          </a:prstGeom>
          <a:noFill/>
        </p:spPr>
      </p:pic>
      <p:sp>
        <p:nvSpPr>
          <p:cNvPr id="6" name="Rectangle 5"/>
          <p:cNvSpPr/>
          <p:nvPr/>
        </p:nvSpPr>
        <p:spPr>
          <a:xfrm>
            <a:off x="10321159" y="5528440"/>
            <a:ext cx="199697" cy="210207"/>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77765" y="5801710"/>
            <a:ext cx="10405241" cy="369332"/>
          </a:xfrm>
          <a:prstGeom prst="rect">
            <a:avLst/>
          </a:prstGeom>
          <a:noFill/>
        </p:spPr>
        <p:txBody>
          <a:bodyPr wrap="square" rtlCol="0">
            <a:spAutoFit/>
          </a:bodyPr>
          <a:lstStyle/>
          <a:p>
            <a:r>
              <a:rPr lang="en-US" dirty="0"/>
              <a:t>As we are using commodity hardware so it is quite possible that failure may occur.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HDFS write mechanism –Pipeline setup</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24</a:t>
            </a:fld>
            <a:endParaRPr lang="en-US"/>
          </a:p>
        </p:txBody>
      </p:sp>
      <p:pic>
        <p:nvPicPr>
          <p:cNvPr id="5122" name="Picture 2" descr="C:\Users\devpriya.soni\Desktop\Capture4.PNG"/>
          <p:cNvPicPr>
            <a:picLocks noGrp="1" noChangeAspect="1" noChangeArrowheads="1"/>
          </p:cNvPicPr>
          <p:nvPr>
            <p:ph idx="1"/>
          </p:nvPr>
        </p:nvPicPr>
        <p:blipFill>
          <a:blip r:embed="rId2"/>
          <a:srcRect/>
          <a:stretch>
            <a:fillRect/>
          </a:stretch>
        </p:blipFill>
        <p:spPr bwMode="auto">
          <a:xfrm>
            <a:off x="2022983" y="1846263"/>
            <a:ext cx="8206359" cy="402272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effectLst>
                  <a:outerShdw blurRad="38100" dist="38100" dir="2700000" algn="tl">
                    <a:srgbClr val="000000"/>
                  </a:outerShdw>
                </a:effectLst>
              </a:rPr>
              <a:t>HDFS write mechanism – Acknowledgement </a:t>
            </a:r>
            <a:endParaRPr lang="en-US" sz="4400"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25</a:t>
            </a:fld>
            <a:endParaRPr lang="en-US"/>
          </a:p>
        </p:txBody>
      </p:sp>
      <p:pic>
        <p:nvPicPr>
          <p:cNvPr id="6146" name="Picture 2" descr="C:\Users\devpriya.soni\Desktop\Capture5.PNG"/>
          <p:cNvPicPr>
            <a:picLocks noGrp="1" noChangeAspect="1" noChangeArrowheads="1"/>
          </p:cNvPicPr>
          <p:nvPr>
            <p:ph idx="1"/>
          </p:nvPr>
        </p:nvPicPr>
        <p:blipFill>
          <a:blip r:embed="rId2"/>
          <a:srcRect/>
          <a:stretch>
            <a:fillRect/>
          </a:stretch>
        </p:blipFill>
        <p:spPr bwMode="auto">
          <a:xfrm>
            <a:off x="1938572" y="1846263"/>
            <a:ext cx="8375182" cy="4022725"/>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effectLst>
                  <a:outerShdw blurRad="38100" dist="38100" dir="2700000" algn="tl">
                    <a:srgbClr val="000000"/>
                  </a:outerShdw>
                </a:effectLst>
              </a:rPr>
              <a:t>HDFS- multi Block write mechanism </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26</a:t>
            </a:fld>
            <a:endParaRPr lang="en-US"/>
          </a:p>
        </p:txBody>
      </p:sp>
      <p:pic>
        <p:nvPicPr>
          <p:cNvPr id="7170" name="Picture 2" descr="C:\Users\devpriya.soni\Desktop\Capture6.PNG"/>
          <p:cNvPicPr>
            <a:picLocks noGrp="1" noChangeAspect="1" noChangeArrowheads="1"/>
          </p:cNvPicPr>
          <p:nvPr>
            <p:ph idx="1"/>
          </p:nvPr>
        </p:nvPicPr>
        <p:blipFill>
          <a:blip r:embed="rId2"/>
          <a:srcRect/>
          <a:stretch>
            <a:fillRect/>
          </a:stretch>
        </p:blipFill>
        <p:spPr bwMode="auto">
          <a:xfrm>
            <a:off x="1671088" y="1846263"/>
            <a:ext cx="8910149" cy="4022725"/>
          </a:xfrm>
          <a:prstGeom prst="rect">
            <a:avLst/>
          </a:prstGeom>
          <a:noFill/>
        </p:spPr>
      </p:pic>
      <p:sp>
        <p:nvSpPr>
          <p:cNvPr id="6" name="Rectangle 5"/>
          <p:cNvSpPr/>
          <p:nvPr/>
        </p:nvSpPr>
        <p:spPr>
          <a:xfrm>
            <a:off x="10184524" y="5381297"/>
            <a:ext cx="388883" cy="4204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effectLst>
                  <a:outerShdw blurRad="38100" dist="38100" dir="2700000" algn="tl">
                    <a:srgbClr val="000000"/>
                  </a:outerShdw>
                </a:effectLst>
              </a:rPr>
              <a:t>HDFS read mechanism </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27</a:t>
            </a:fld>
            <a:endParaRPr lang="en-US"/>
          </a:p>
        </p:txBody>
      </p:sp>
      <p:pic>
        <p:nvPicPr>
          <p:cNvPr id="8194" name="Picture 2" descr="C:\Users\devpriya.soni\Desktop\Capture7.PNG"/>
          <p:cNvPicPr>
            <a:picLocks noGrp="1" noChangeAspect="1" noChangeArrowheads="1"/>
          </p:cNvPicPr>
          <p:nvPr>
            <p:ph idx="1"/>
          </p:nvPr>
        </p:nvPicPr>
        <p:blipFill>
          <a:blip r:embed="rId2"/>
          <a:srcRect/>
          <a:stretch>
            <a:fillRect/>
          </a:stretch>
        </p:blipFill>
        <p:spPr bwMode="auto">
          <a:xfrm>
            <a:off x="2089405" y="1846263"/>
            <a:ext cx="8073516" cy="402272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mapReduce</a:t>
            </a:r>
            <a:r>
              <a:rPr lang="en-US" dirty="0"/>
              <a:t> </a:t>
            </a:r>
          </a:p>
        </p:txBody>
      </p:sp>
      <p:sp>
        <p:nvSpPr>
          <p:cNvPr id="4" name="Slide Number Placeholder 3"/>
          <p:cNvSpPr>
            <a:spLocks noGrp="1"/>
          </p:cNvSpPr>
          <p:nvPr>
            <p:ph type="sldNum" sz="quarter" idx="12"/>
          </p:nvPr>
        </p:nvSpPr>
        <p:spPr/>
        <p:txBody>
          <a:bodyPr/>
          <a:lstStyle/>
          <a:p>
            <a:fld id="{B50E8914-3A3C-4712-9D59-CE111BB10161}" type="slidenum">
              <a:rPr lang="en-US" smtClean="0"/>
              <a:pPr/>
              <a:t>28</a:t>
            </a:fld>
            <a:endParaRPr lang="en-US"/>
          </a:p>
        </p:txBody>
      </p:sp>
      <p:pic>
        <p:nvPicPr>
          <p:cNvPr id="9218" name="Picture 2" descr="C:\Users\devpriya.soni\Desktop\Capture8.PNG"/>
          <p:cNvPicPr>
            <a:picLocks noGrp="1" noChangeAspect="1" noChangeArrowheads="1"/>
          </p:cNvPicPr>
          <p:nvPr>
            <p:ph idx="1"/>
          </p:nvPr>
        </p:nvPicPr>
        <p:blipFill>
          <a:blip r:embed="rId2"/>
          <a:srcRect/>
          <a:stretch>
            <a:fillRect/>
          </a:stretch>
        </p:blipFill>
        <p:spPr bwMode="auto">
          <a:xfrm>
            <a:off x="1871179" y="1846263"/>
            <a:ext cx="8509967" cy="4022725"/>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B50E8914-3A3C-4712-9D59-CE111BB10161}" type="slidenum">
              <a:rPr lang="en-US" smtClean="0"/>
              <a:pPr/>
              <a:t>29</a:t>
            </a:fld>
            <a:endParaRPr lang="en-US"/>
          </a:p>
        </p:txBody>
      </p:sp>
      <p:pic>
        <p:nvPicPr>
          <p:cNvPr id="10242" name="Picture 2" descr="C:\Users\devpriya.soni\Desktop\Capture9.PNG"/>
          <p:cNvPicPr>
            <a:picLocks noGrp="1" noChangeAspect="1" noChangeArrowheads="1"/>
          </p:cNvPicPr>
          <p:nvPr>
            <p:ph idx="1"/>
          </p:nvPr>
        </p:nvPicPr>
        <p:blipFill>
          <a:blip r:embed="rId2"/>
          <a:srcRect/>
          <a:stretch>
            <a:fillRect/>
          </a:stretch>
        </p:blipFill>
        <p:spPr bwMode="auto">
          <a:xfrm>
            <a:off x="1653551" y="1866622"/>
            <a:ext cx="8945224" cy="3982006"/>
          </a:xfrm>
          <a:prstGeom prst="rect">
            <a:avLst/>
          </a:prstGeom>
          <a:noFill/>
        </p:spPr>
      </p:pic>
      <p:sp>
        <p:nvSpPr>
          <p:cNvPr id="6" name="Rectangle 5"/>
          <p:cNvSpPr/>
          <p:nvPr/>
        </p:nvSpPr>
        <p:spPr>
          <a:xfrm>
            <a:off x="10163503" y="5402317"/>
            <a:ext cx="420414" cy="430924"/>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A3A24-C6CE-4F9B-9B5C-857A3BCEFE49}"/>
              </a:ext>
            </a:extLst>
          </p:cNvPr>
          <p:cNvSpPr>
            <a:spLocks noGrp="1"/>
          </p:cNvSpPr>
          <p:nvPr>
            <p:ph type="title"/>
          </p:nvPr>
        </p:nvSpPr>
        <p:spPr>
          <a:ln>
            <a:solidFill>
              <a:schemeClr val="accent1"/>
            </a:solidFill>
          </a:ln>
        </p:spPr>
        <p:txBody>
          <a:bodyPr>
            <a:normAutofit/>
          </a:bodyPr>
          <a:lstStyle/>
          <a:p>
            <a:r>
              <a:rPr lang="en-US" sz="4300" dirty="0">
                <a:effectLst>
                  <a:outerShdw blurRad="38100" dist="38100" dir="2700000" algn="tl">
                    <a:srgbClr val="000000"/>
                  </a:outerShdw>
                </a:effectLst>
              </a:rPr>
              <a:t>Hadoop Characteristics</a:t>
            </a:r>
          </a:p>
        </p:txBody>
      </p:sp>
      <p:sp>
        <p:nvSpPr>
          <p:cNvPr id="3" name="Content Placeholder 2">
            <a:extLst>
              <a:ext uri="{FF2B5EF4-FFF2-40B4-BE49-F238E27FC236}">
                <a16:creationId xmlns:a16="http://schemas.microsoft.com/office/drawing/2014/main" id="{DC6462E0-FA30-4941-89D4-9F58682F9E69}"/>
              </a:ext>
            </a:extLst>
          </p:cNvPr>
          <p:cNvSpPr>
            <a:spLocks noGrp="1"/>
          </p:cNvSpPr>
          <p:nvPr>
            <p:ph idx="1"/>
          </p:nvPr>
        </p:nvSpPr>
        <p:spPr>
          <a:ln>
            <a:solidFill>
              <a:schemeClr val="accent1"/>
            </a:solidFill>
          </a:ln>
        </p:spPr>
        <p:txBody>
          <a:bodyPr>
            <a:normAutofit fontScale="70000" lnSpcReduction="20000"/>
          </a:bodyPr>
          <a:lstStyle/>
          <a:p>
            <a:pPr marL="0" indent="0" algn="l">
              <a:buNone/>
            </a:pPr>
            <a:r>
              <a:rPr lang="en-US" b="1" i="0" dirty="0">
                <a:effectLst/>
                <a:latin typeface="+mj-lt"/>
              </a:rPr>
              <a:t>Easy to Use:</a:t>
            </a:r>
          </a:p>
          <a:p>
            <a:pPr algn="l"/>
            <a:r>
              <a:rPr lang="en-US" i="0" dirty="0">
                <a:effectLst/>
                <a:latin typeface="+mj-lt"/>
              </a:rPr>
              <a:t>Distributed computing challenges are handled by framework</a:t>
            </a:r>
          </a:p>
          <a:p>
            <a:pPr algn="l"/>
            <a:r>
              <a:rPr lang="en-US" i="0" dirty="0">
                <a:effectLst/>
                <a:latin typeface="+mj-lt"/>
              </a:rPr>
              <a:t>Client just need to concentrate on business logic</a:t>
            </a:r>
          </a:p>
          <a:p>
            <a:pPr marL="0" indent="0">
              <a:lnSpc>
                <a:spcPct val="100000"/>
              </a:lnSpc>
              <a:buNone/>
            </a:pPr>
            <a:r>
              <a:rPr lang="en-US" b="1" dirty="0">
                <a:latin typeface="+mj-lt"/>
              </a:rPr>
              <a:t>Economic  </a:t>
            </a:r>
            <a:r>
              <a:rPr lang="en-US" dirty="0">
                <a:latin typeface="+mj-lt"/>
              </a:rPr>
              <a:t>                               </a:t>
            </a:r>
          </a:p>
          <a:p>
            <a:pPr algn="l"/>
            <a:r>
              <a:rPr lang="en-US" i="0" dirty="0">
                <a:effectLst/>
                <a:latin typeface="+mj-lt"/>
              </a:rPr>
              <a:t>No need to purchase costly license</a:t>
            </a:r>
          </a:p>
          <a:p>
            <a:pPr algn="l"/>
            <a:r>
              <a:rPr lang="en-US" i="0" dirty="0">
                <a:effectLst/>
                <a:latin typeface="+mj-lt"/>
              </a:rPr>
              <a:t>No need to purchase costly hardware</a:t>
            </a:r>
          </a:p>
          <a:p>
            <a:pPr marL="0" indent="0" algn="l">
              <a:buNone/>
            </a:pPr>
            <a:r>
              <a:rPr lang="en-US" sz="2900" b="1" dirty="0">
                <a:latin typeface="+mj-lt"/>
              </a:rPr>
              <a:t>Scalability:</a:t>
            </a:r>
          </a:p>
          <a:p>
            <a:pPr algn="l"/>
            <a:r>
              <a:rPr lang="en-US" i="0" dirty="0">
                <a:effectLst/>
                <a:latin typeface="+mj-lt"/>
              </a:rPr>
              <a:t>Vertical Scalability – New hardware can be added to the nodes</a:t>
            </a:r>
          </a:p>
          <a:p>
            <a:pPr algn="l"/>
            <a:r>
              <a:rPr lang="en-US" i="0" dirty="0">
                <a:effectLst/>
                <a:latin typeface="+mj-lt"/>
              </a:rPr>
              <a:t>Horizontal Scalability  –  New nodes can be added on the fly</a:t>
            </a:r>
          </a:p>
          <a:p>
            <a:pPr marL="0" indent="0" algn="l">
              <a:buNone/>
            </a:pPr>
            <a:r>
              <a:rPr lang="en-US" b="1" i="0" dirty="0">
                <a:effectLst/>
                <a:latin typeface="+mj-lt"/>
              </a:rPr>
              <a:t>Data Locality:</a:t>
            </a:r>
          </a:p>
          <a:p>
            <a:pPr algn="l"/>
            <a:r>
              <a:rPr lang="en-US" i="0" dirty="0">
                <a:effectLst/>
                <a:latin typeface="+mj-lt"/>
              </a:rPr>
              <a:t>Move computation to data instead of data to computation</a:t>
            </a:r>
          </a:p>
          <a:p>
            <a:pPr algn="l"/>
            <a:r>
              <a:rPr lang="en-US" i="0" dirty="0">
                <a:effectLst/>
                <a:latin typeface="+mj-lt"/>
              </a:rPr>
              <a:t>Data is processed on the nodes where it is stored</a:t>
            </a:r>
            <a:endParaRPr lang="en-US" dirty="0">
              <a:latin typeface="+mj-lt"/>
            </a:endParaRPr>
          </a:p>
        </p:txBody>
      </p:sp>
      <p:sp>
        <p:nvSpPr>
          <p:cNvPr id="4" name="Slide Number Placeholder 3">
            <a:extLst>
              <a:ext uri="{FF2B5EF4-FFF2-40B4-BE49-F238E27FC236}">
                <a16:creationId xmlns:a16="http://schemas.microsoft.com/office/drawing/2014/main" id="{A5E2444C-05A2-433C-8131-135DBD5654DA}"/>
              </a:ext>
            </a:extLst>
          </p:cNvPr>
          <p:cNvSpPr>
            <a:spLocks noGrp="1"/>
          </p:cNvSpPr>
          <p:nvPr>
            <p:ph type="sldNum" sz="quarter" idx="12"/>
          </p:nvPr>
        </p:nvSpPr>
        <p:spPr/>
        <p:txBody>
          <a:bodyPr/>
          <a:lstStyle/>
          <a:p>
            <a:fld id="{9294BFC4-70D9-45C9-90C6-F2DFA0441CF2}" type="slidenum">
              <a:rPr lang="en-US" smtClean="0"/>
              <a:pPr/>
              <a:t>3</a:t>
            </a:fld>
            <a:endParaRPr lang="en-US"/>
          </a:p>
        </p:txBody>
      </p:sp>
    </p:spTree>
    <p:extLst>
      <p:ext uri="{BB962C8B-B14F-4D97-AF65-F5344CB8AC3E}">
        <p14:creationId xmlns:p14="http://schemas.microsoft.com/office/powerpoint/2010/main" val="12814887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B50E8914-3A3C-4712-9D59-CE111BB10161}" type="slidenum">
              <a:rPr lang="en-US" smtClean="0"/>
              <a:pPr/>
              <a:t>30</a:t>
            </a:fld>
            <a:endParaRPr lang="en-US"/>
          </a:p>
        </p:txBody>
      </p:sp>
      <p:pic>
        <p:nvPicPr>
          <p:cNvPr id="11267" name="Picture 3" descr="C:\Users\devpriya.soni\Desktop\Capture10.PNG"/>
          <p:cNvPicPr>
            <a:picLocks noChangeAspect="1" noChangeArrowheads="1"/>
          </p:cNvPicPr>
          <p:nvPr/>
        </p:nvPicPr>
        <p:blipFill>
          <a:blip r:embed="rId2"/>
          <a:srcRect/>
          <a:stretch>
            <a:fillRect/>
          </a:stretch>
        </p:blipFill>
        <p:spPr bwMode="auto">
          <a:xfrm>
            <a:off x="1812925" y="2011680"/>
            <a:ext cx="8564563" cy="40005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B50E8914-3A3C-4712-9D59-CE111BB10161}" type="slidenum">
              <a:rPr lang="en-US" smtClean="0"/>
              <a:pPr/>
              <a:t>31</a:t>
            </a:fld>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2905" y="1946904"/>
            <a:ext cx="8581235" cy="3962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029700" y="3086100"/>
            <a:ext cx="8001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104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MapReduce</a:t>
            </a:r>
            <a:r>
              <a:rPr lang="en-US" dirty="0"/>
              <a:t> word </a:t>
            </a:r>
            <a:r>
              <a:rPr lang="en-US"/>
              <a:t>count program</a:t>
            </a:r>
            <a:endParaRPr lang="en-US" dirty="0"/>
          </a:p>
        </p:txBody>
      </p:sp>
      <p:sp>
        <p:nvSpPr>
          <p:cNvPr id="4" name="Slide Number Placeholder 3"/>
          <p:cNvSpPr>
            <a:spLocks noGrp="1"/>
          </p:cNvSpPr>
          <p:nvPr>
            <p:ph type="sldNum" sz="quarter" idx="12"/>
          </p:nvPr>
        </p:nvSpPr>
        <p:spPr/>
        <p:txBody>
          <a:bodyPr/>
          <a:lstStyle/>
          <a:p>
            <a:fld id="{B50E8914-3A3C-4712-9D59-CE111BB10161}" type="slidenum">
              <a:rPr lang="en-US" smtClean="0"/>
              <a:pPr/>
              <a:t>32</a:t>
            </a:fld>
            <a:endParaRPr lang="en-US"/>
          </a:p>
        </p:txBody>
      </p:sp>
      <p:pic>
        <p:nvPicPr>
          <p:cNvPr id="2050" name="Picture 2" descr="C:\Users\dev\Desktop\Capture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803" y="1905000"/>
            <a:ext cx="8733610" cy="3924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9326880" y="2068830"/>
            <a:ext cx="8001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366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B50E8914-3A3C-4712-9D59-CE111BB10161}" type="slidenum">
              <a:rPr lang="en-US" smtClean="0"/>
              <a:pPr/>
              <a:t>33</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0290" y="1881983"/>
            <a:ext cx="7943850" cy="3989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48302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136775" y="228600"/>
            <a:ext cx="8153400" cy="990600"/>
          </a:xfrm>
        </p:spPr>
        <p:txBody>
          <a:bodyPr/>
          <a:lstStyle/>
          <a:p>
            <a:pPr eaLnBrk="1" hangingPunct="1"/>
            <a:endParaRPr lang="en-US" altLang="en-US" dirty="0"/>
          </a:p>
        </p:txBody>
      </p:sp>
      <p:sp>
        <p:nvSpPr>
          <p:cNvPr id="90116" name="Rectangle 3"/>
          <p:cNvSpPr>
            <a:spLocks noGrp="1" noChangeArrowheads="1"/>
          </p:cNvSpPr>
          <p:nvPr>
            <p:ph idx="1"/>
          </p:nvPr>
        </p:nvSpPr>
        <p:spPr>
          <a:xfrm>
            <a:off x="1588598" y="3012850"/>
            <a:ext cx="8153400" cy="2241729"/>
          </a:xfrm>
        </p:spPr>
        <p:txBody>
          <a:bodyPr/>
          <a:lstStyle/>
          <a:p>
            <a:pPr algn="ctr">
              <a:buFont typeface="Wingdings" panose="05000000000000000000" pitchFamily="2" charset="2"/>
              <a:buNone/>
            </a:pPr>
            <a:r>
              <a:rPr lang="en-US" altLang="en-US" sz="6000" dirty="0"/>
              <a:t>Thankyou</a:t>
            </a:r>
          </a:p>
        </p:txBody>
      </p:sp>
      <p:sp>
        <p:nvSpPr>
          <p:cNvPr id="108547" name="Slide Number Placeholder 5"/>
          <p:cNvSpPr>
            <a:spLocks noGrp="1"/>
          </p:cNvSpPr>
          <p:nvPr>
            <p:ph type="sldNum" sz="quarter" idx="12"/>
          </p:nvPr>
        </p:nvSpPr>
        <p:spPr bwMode="auto">
          <a:ln>
            <a:miter lim="800000"/>
            <a:headEnd/>
            <a:tailEnd/>
          </a:ln>
        </p:spPr>
        <p:txBody>
          <a:bodyPr/>
          <a:lstStyle>
            <a:lvl1pPr eaLnBrk="0" hangingPunct="0">
              <a:defRPr kumimoji="1" sz="3000">
                <a:solidFill>
                  <a:schemeClr val="tx1"/>
                </a:solidFill>
                <a:latin typeface="Arial" panose="020B0604020202020204" pitchFamily="34" charset="0"/>
              </a:defRPr>
            </a:lvl1pPr>
            <a:lvl2pPr marL="742950" indent="-285750" eaLnBrk="0" hangingPunct="0">
              <a:defRPr kumimoji="1" sz="3000">
                <a:solidFill>
                  <a:schemeClr val="tx1"/>
                </a:solidFill>
                <a:latin typeface="Arial" panose="020B0604020202020204" pitchFamily="34" charset="0"/>
              </a:defRPr>
            </a:lvl2pPr>
            <a:lvl3pPr marL="1143000" indent="-228600" eaLnBrk="0" hangingPunct="0">
              <a:defRPr kumimoji="1" sz="3000">
                <a:solidFill>
                  <a:schemeClr val="tx1"/>
                </a:solidFill>
                <a:latin typeface="Arial" panose="020B0604020202020204" pitchFamily="34" charset="0"/>
              </a:defRPr>
            </a:lvl3pPr>
            <a:lvl4pPr marL="1600200" indent="-228600" eaLnBrk="0" hangingPunct="0">
              <a:defRPr kumimoji="1" sz="3000">
                <a:solidFill>
                  <a:schemeClr val="tx1"/>
                </a:solidFill>
                <a:latin typeface="Arial" panose="020B0604020202020204" pitchFamily="34" charset="0"/>
              </a:defRPr>
            </a:lvl4pPr>
            <a:lvl5pPr marL="2057400" indent="-228600" eaLnBrk="0" hangingPunct="0">
              <a:defRPr kumimoji="1" sz="3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kumimoji="1" sz="3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kumimoji="1" sz="3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kumimoji="1" sz="3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kumimoji="1" sz="3000">
                <a:solidFill>
                  <a:schemeClr val="tx1"/>
                </a:solidFill>
                <a:latin typeface="Arial" panose="020B0604020202020204" pitchFamily="34" charset="0"/>
              </a:defRPr>
            </a:lvl9pPr>
          </a:lstStyle>
          <a:p>
            <a:pPr eaLnBrk="1" hangingPunct="1">
              <a:lnSpc>
                <a:spcPct val="80000"/>
              </a:lnSpc>
            </a:pPr>
            <a:fld id="{FF5C47AA-490F-4B96-89A4-40CF7E13B7BD}" type="slidenum">
              <a:rPr kumimoji="0" lang="en-US" altLang="en-US" sz="1200">
                <a:solidFill>
                  <a:srgbClr val="FFFFFF"/>
                </a:solidFill>
              </a:rPr>
              <a:pPr eaLnBrk="1" hangingPunct="1">
                <a:lnSpc>
                  <a:spcPct val="80000"/>
                </a:lnSpc>
              </a:pPr>
              <a:t>34</a:t>
            </a:fld>
            <a:endParaRPr kumimoji="0" lang="en-US" altLang="en-US" sz="1200">
              <a:solidFill>
                <a:srgbClr val="FFFFFF"/>
              </a:solidFill>
            </a:endParaRPr>
          </a:p>
        </p:txBody>
      </p:sp>
    </p:spTree>
    <p:extLst>
      <p:ext uri="{BB962C8B-B14F-4D97-AF65-F5344CB8AC3E}">
        <p14:creationId xmlns:p14="http://schemas.microsoft.com/office/powerpoint/2010/main" val="53183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D2C8-C034-4BBF-91A0-D455FEF426F0}"/>
              </a:ext>
            </a:extLst>
          </p:cNvPr>
          <p:cNvSpPr>
            <a:spLocks noGrp="1"/>
          </p:cNvSpPr>
          <p:nvPr>
            <p:ph type="title"/>
          </p:nvPr>
        </p:nvSpPr>
        <p:spPr>
          <a:xfrm>
            <a:off x="838200" y="512265"/>
            <a:ext cx="10515600" cy="1132371"/>
          </a:xfrm>
          <a:ln>
            <a:solidFill>
              <a:schemeClr val="accent1"/>
            </a:solidFill>
          </a:ln>
        </p:spPr>
        <p:txBody>
          <a:bodyPr>
            <a:normAutofit/>
          </a:bodyPr>
          <a:lstStyle/>
          <a:p>
            <a:r>
              <a:rPr lang="en-US" sz="4300" dirty="0">
                <a:effectLst>
                  <a:outerShdw blurRad="38100" dist="38100" dir="2700000" algn="tl">
                    <a:srgbClr val="000000"/>
                  </a:outerShdw>
                </a:effectLst>
              </a:rPr>
              <a:t>Hadoop Characteristics</a:t>
            </a:r>
          </a:p>
        </p:txBody>
      </p:sp>
      <p:sp>
        <p:nvSpPr>
          <p:cNvPr id="3" name="Content Placeholder 2">
            <a:extLst>
              <a:ext uri="{FF2B5EF4-FFF2-40B4-BE49-F238E27FC236}">
                <a16:creationId xmlns:a16="http://schemas.microsoft.com/office/drawing/2014/main" id="{C1552636-E61D-4780-9196-D00DC5FA09B5}"/>
              </a:ext>
            </a:extLst>
          </p:cNvPr>
          <p:cNvSpPr>
            <a:spLocks noGrp="1"/>
          </p:cNvSpPr>
          <p:nvPr>
            <p:ph idx="1"/>
          </p:nvPr>
        </p:nvSpPr>
        <p:spPr>
          <a:ln>
            <a:solidFill>
              <a:schemeClr val="accent1"/>
            </a:solidFill>
          </a:ln>
        </p:spPr>
        <p:txBody>
          <a:bodyPr>
            <a:normAutofit fontScale="70000" lnSpcReduction="20000"/>
          </a:bodyPr>
          <a:lstStyle/>
          <a:p>
            <a:pPr marL="0" indent="0">
              <a:buNone/>
            </a:pPr>
            <a:r>
              <a:rPr lang="en-US" b="1" dirty="0">
                <a:latin typeface="+mj-lt"/>
              </a:rPr>
              <a:t>High </a:t>
            </a:r>
            <a:r>
              <a:rPr lang="en-US" b="1" dirty="0" err="1">
                <a:latin typeface="+mj-lt"/>
              </a:rPr>
              <a:t>Avalability</a:t>
            </a:r>
            <a:r>
              <a:rPr lang="en-US" b="1" dirty="0">
                <a:latin typeface="+mj-lt"/>
              </a:rPr>
              <a:t>:</a:t>
            </a:r>
          </a:p>
          <a:p>
            <a:pPr algn="l"/>
            <a:r>
              <a:rPr lang="en-US" i="0" dirty="0">
                <a:effectLst/>
                <a:latin typeface="+mj-lt"/>
              </a:rPr>
              <a:t>Data is highly available and accessible despite hardware failure</a:t>
            </a:r>
          </a:p>
          <a:p>
            <a:pPr algn="l"/>
            <a:r>
              <a:rPr lang="en-US" i="0" dirty="0">
                <a:effectLst/>
                <a:latin typeface="+mj-lt"/>
              </a:rPr>
              <a:t>There will be no downtime for end user application due to data availability</a:t>
            </a:r>
          </a:p>
          <a:p>
            <a:pPr marL="0" indent="0">
              <a:buNone/>
            </a:pPr>
            <a:r>
              <a:rPr lang="en-US" b="1" dirty="0">
                <a:latin typeface="+mj-lt"/>
              </a:rPr>
              <a:t>Reliability:</a:t>
            </a:r>
          </a:p>
          <a:p>
            <a:pPr algn="l"/>
            <a:r>
              <a:rPr lang="en-US" i="0" dirty="0">
                <a:effectLst/>
                <a:latin typeface="+mj-lt"/>
              </a:rPr>
              <a:t>Data is reliably stored on the cluster of machines despite machine failures</a:t>
            </a:r>
          </a:p>
          <a:p>
            <a:pPr algn="l"/>
            <a:r>
              <a:rPr lang="en-US" i="0" dirty="0">
                <a:effectLst/>
                <a:latin typeface="+mj-lt"/>
              </a:rPr>
              <a:t>Failure of nodes doesn’t cause data loss</a:t>
            </a:r>
          </a:p>
          <a:p>
            <a:pPr marL="0" indent="0" algn="l">
              <a:buNone/>
            </a:pPr>
            <a:r>
              <a:rPr lang="en-US" b="1" i="0" dirty="0">
                <a:effectLst/>
                <a:latin typeface="+mj-lt"/>
              </a:rPr>
              <a:t>Fault Tolerance:</a:t>
            </a:r>
          </a:p>
          <a:p>
            <a:pPr algn="l"/>
            <a:r>
              <a:rPr lang="en-US" i="0" dirty="0">
                <a:effectLst/>
                <a:latin typeface="+mj-lt"/>
              </a:rPr>
              <a:t>Failure of nodes are recovered automatically</a:t>
            </a:r>
          </a:p>
          <a:p>
            <a:pPr algn="l"/>
            <a:r>
              <a:rPr lang="en-US" i="0" dirty="0">
                <a:effectLst/>
                <a:latin typeface="+mj-lt"/>
              </a:rPr>
              <a:t>Framework takes care of failure of hardware as well tasks</a:t>
            </a:r>
          </a:p>
          <a:p>
            <a:pPr marL="0" indent="0" algn="l">
              <a:buNone/>
            </a:pPr>
            <a:r>
              <a:rPr lang="en-US" b="1" i="0" dirty="0">
                <a:effectLst/>
                <a:latin typeface="+mj-lt"/>
              </a:rPr>
              <a:t>Distributed processing:</a:t>
            </a:r>
          </a:p>
          <a:p>
            <a:pPr algn="l"/>
            <a:r>
              <a:rPr lang="en-US" i="0" dirty="0">
                <a:effectLst/>
                <a:latin typeface="+mj-lt"/>
              </a:rPr>
              <a:t>Data is processed </a:t>
            </a:r>
            <a:r>
              <a:rPr lang="en-US" i="0" dirty="0" err="1">
                <a:effectLst/>
                <a:latin typeface="+mj-lt"/>
              </a:rPr>
              <a:t>distributedly</a:t>
            </a:r>
            <a:r>
              <a:rPr lang="en-US" i="0" dirty="0">
                <a:effectLst/>
                <a:latin typeface="+mj-lt"/>
              </a:rPr>
              <a:t> on cluster</a:t>
            </a:r>
          </a:p>
          <a:p>
            <a:pPr algn="l"/>
            <a:r>
              <a:rPr lang="en-US" i="0" dirty="0">
                <a:effectLst/>
                <a:latin typeface="+mj-lt"/>
              </a:rPr>
              <a:t>Multiple nodes in the cluster process data independently</a:t>
            </a:r>
            <a:endParaRPr lang="en-US" dirty="0">
              <a:latin typeface="+mj-lt"/>
            </a:endParaRPr>
          </a:p>
        </p:txBody>
      </p:sp>
      <p:sp>
        <p:nvSpPr>
          <p:cNvPr id="4" name="Slide Number Placeholder 3">
            <a:extLst>
              <a:ext uri="{FF2B5EF4-FFF2-40B4-BE49-F238E27FC236}">
                <a16:creationId xmlns:a16="http://schemas.microsoft.com/office/drawing/2014/main" id="{25BC6C77-0505-44F1-B3C0-B66F04C35E55}"/>
              </a:ext>
            </a:extLst>
          </p:cNvPr>
          <p:cNvSpPr>
            <a:spLocks noGrp="1"/>
          </p:cNvSpPr>
          <p:nvPr>
            <p:ph type="sldNum" sz="quarter" idx="12"/>
          </p:nvPr>
        </p:nvSpPr>
        <p:spPr/>
        <p:txBody>
          <a:bodyPr/>
          <a:lstStyle/>
          <a:p>
            <a:fld id="{9294BFC4-70D9-45C9-90C6-F2DFA0441CF2}" type="slidenum">
              <a:rPr lang="en-US" smtClean="0"/>
              <a:pPr/>
              <a:t>4</a:t>
            </a:fld>
            <a:endParaRPr lang="en-US"/>
          </a:p>
        </p:txBody>
      </p:sp>
    </p:spTree>
    <p:extLst>
      <p:ext uri="{BB962C8B-B14F-4D97-AF65-F5344CB8AC3E}">
        <p14:creationId xmlns:p14="http://schemas.microsoft.com/office/powerpoint/2010/main" val="4137891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Traditional Scenario</a:t>
            </a:r>
          </a:p>
        </p:txBody>
      </p:sp>
      <p:sp>
        <p:nvSpPr>
          <p:cNvPr id="4" name="Slide Number Placeholder 3"/>
          <p:cNvSpPr>
            <a:spLocks noGrp="1"/>
          </p:cNvSpPr>
          <p:nvPr>
            <p:ph type="sldNum" sz="quarter" idx="12"/>
          </p:nvPr>
        </p:nvSpPr>
        <p:spPr/>
        <p:txBody>
          <a:bodyPr/>
          <a:lstStyle/>
          <a:p>
            <a:fld id="{B50E8914-3A3C-4712-9D59-CE111BB10161}" type="slidenum">
              <a:rPr lang="en-US" smtClean="0"/>
              <a:pPr/>
              <a:t>5</a:t>
            </a:fld>
            <a:endParaRPr lang="en-US"/>
          </a:p>
        </p:txBody>
      </p:sp>
      <p:pic>
        <p:nvPicPr>
          <p:cNvPr id="1026" name="Picture 2" descr="C:\Users\devpriya.soni\Desktop\Capture.PNG"/>
          <p:cNvPicPr>
            <a:picLocks noGrp="1" noChangeAspect="1" noChangeArrowheads="1"/>
          </p:cNvPicPr>
          <p:nvPr>
            <p:ph idx="1"/>
          </p:nvPr>
        </p:nvPicPr>
        <p:blipFill>
          <a:blip r:embed="rId2"/>
          <a:srcRect/>
          <a:stretch>
            <a:fillRect/>
          </a:stretch>
        </p:blipFill>
        <p:spPr bwMode="auto">
          <a:xfrm>
            <a:off x="1663162" y="1846263"/>
            <a:ext cx="8926001" cy="4022725"/>
          </a:xfrm>
          <a:prstGeom prst="rect">
            <a:avLst/>
          </a:prstGeom>
          <a:noFill/>
        </p:spPr>
      </p:pic>
      <p:sp>
        <p:nvSpPr>
          <p:cNvPr id="6" name="Rectangle 5"/>
          <p:cNvSpPr/>
          <p:nvPr/>
        </p:nvSpPr>
        <p:spPr>
          <a:xfrm>
            <a:off x="10089932" y="5381296"/>
            <a:ext cx="409905" cy="430923"/>
          </a:xfrm>
          <a:prstGeom prst="rect">
            <a:avLst/>
          </a:prstGeom>
          <a:solidFill>
            <a:schemeClr val="bg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Failure of Traditional system</a:t>
            </a:r>
          </a:p>
        </p:txBody>
      </p:sp>
      <p:sp>
        <p:nvSpPr>
          <p:cNvPr id="4" name="Slide Number Placeholder 3"/>
          <p:cNvSpPr>
            <a:spLocks noGrp="1"/>
          </p:cNvSpPr>
          <p:nvPr>
            <p:ph type="sldNum" sz="quarter" idx="12"/>
          </p:nvPr>
        </p:nvSpPr>
        <p:spPr/>
        <p:txBody>
          <a:bodyPr/>
          <a:lstStyle/>
          <a:p>
            <a:fld id="{B50E8914-3A3C-4712-9D59-CE111BB10161}" type="slidenum">
              <a:rPr lang="en-US" smtClean="0"/>
              <a:pPr/>
              <a:t>6</a:t>
            </a:fld>
            <a:endParaRPr lang="en-US"/>
          </a:p>
        </p:txBody>
      </p:sp>
      <p:sp>
        <p:nvSpPr>
          <p:cNvPr id="6" name="Content Placeholder 5"/>
          <p:cNvSpPr>
            <a:spLocks noGrp="1"/>
          </p:cNvSpPr>
          <p:nvPr>
            <p:ph idx="1"/>
          </p:nvPr>
        </p:nvSpPr>
        <p:spPr/>
        <p:txBody>
          <a:bodyPr/>
          <a:lstStyle/>
          <a:p>
            <a:endParaRPr lang="en-US" dirty="0"/>
          </a:p>
        </p:txBody>
      </p:sp>
      <p:pic>
        <p:nvPicPr>
          <p:cNvPr id="2051" name="Picture 3" descr="C:\Users\devpriya.soni\Desktop\Capture1.PNG"/>
          <p:cNvPicPr>
            <a:picLocks noChangeAspect="1" noChangeArrowheads="1"/>
          </p:cNvPicPr>
          <p:nvPr/>
        </p:nvPicPr>
        <p:blipFill>
          <a:blip r:embed="rId2"/>
          <a:srcRect/>
          <a:stretch>
            <a:fillRect/>
          </a:stretch>
        </p:blipFill>
        <p:spPr bwMode="auto">
          <a:xfrm>
            <a:off x="1550988" y="1866555"/>
            <a:ext cx="9088437" cy="4133850"/>
          </a:xfrm>
          <a:prstGeom prst="rect">
            <a:avLst/>
          </a:prstGeom>
          <a:noFill/>
        </p:spPr>
      </p:pic>
      <p:sp>
        <p:nvSpPr>
          <p:cNvPr id="8" name="Rectangle 7"/>
          <p:cNvSpPr/>
          <p:nvPr/>
        </p:nvSpPr>
        <p:spPr>
          <a:xfrm>
            <a:off x="10174014" y="5496910"/>
            <a:ext cx="409905" cy="430923"/>
          </a:xfrm>
          <a:prstGeom prst="rect">
            <a:avLst/>
          </a:prstGeom>
          <a:solidFill>
            <a:schemeClr val="bg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Need effective solution</a:t>
            </a:r>
          </a:p>
        </p:txBody>
      </p:sp>
      <p:sp>
        <p:nvSpPr>
          <p:cNvPr id="4" name="Slide Number Placeholder 3"/>
          <p:cNvSpPr>
            <a:spLocks noGrp="1"/>
          </p:cNvSpPr>
          <p:nvPr>
            <p:ph type="sldNum" sz="quarter" idx="12"/>
          </p:nvPr>
        </p:nvSpPr>
        <p:spPr/>
        <p:txBody>
          <a:bodyPr/>
          <a:lstStyle/>
          <a:p>
            <a:fld id="{B50E8914-3A3C-4712-9D59-CE111BB10161}" type="slidenum">
              <a:rPr lang="en-US" smtClean="0"/>
              <a:pPr/>
              <a:t>7</a:t>
            </a:fld>
            <a:endParaRPr lang="en-US"/>
          </a:p>
        </p:txBody>
      </p:sp>
      <p:pic>
        <p:nvPicPr>
          <p:cNvPr id="3074" name="Picture 2" descr="C:\Users\devpriya.soni\Desktop\Capture2.PNG"/>
          <p:cNvPicPr>
            <a:picLocks noGrp="1" noChangeAspect="1" noChangeArrowheads="1"/>
          </p:cNvPicPr>
          <p:nvPr>
            <p:ph idx="1"/>
          </p:nvPr>
        </p:nvPicPr>
        <p:blipFill>
          <a:blip r:embed="rId2"/>
          <a:srcRect/>
          <a:stretch>
            <a:fillRect/>
          </a:stretch>
        </p:blipFill>
        <p:spPr bwMode="auto">
          <a:xfrm>
            <a:off x="2649445" y="1846263"/>
            <a:ext cx="6953435" cy="4022725"/>
          </a:xfrm>
          <a:prstGeom prst="rect">
            <a:avLst/>
          </a:prstGeom>
          <a:noFill/>
        </p:spPr>
      </p:pic>
      <p:sp>
        <p:nvSpPr>
          <p:cNvPr id="6" name="TextBox 5"/>
          <p:cNvSpPr txBox="1"/>
          <p:nvPr/>
        </p:nvSpPr>
        <p:spPr>
          <a:xfrm>
            <a:off x="1671145" y="5990897"/>
            <a:ext cx="4719145" cy="369332"/>
          </a:xfrm>
          <a:prstGeom prst="rect">
            <a:avLst/>
          </a:prstGeom>
          <a:noFill/>
        </p:spPr>
        <p:txBody>
          <a:bodyPr wrap="square" rtlCol="0">
            <a:spAutoFit/>
          </a:bodyPr>
          <a:lstStyle/>
          <a:p>
            <a:r>
              <a:rPr lang="en-US" dirty="0"/>
              <a:t>Issue : Food shelf becomes the bottleneck.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B50E8914-3A3C-4712-9D59-CE111BB10161}" type="slidenum">
              <a:rPr lang="en-US" smtClean="0"/>
              <a:pPr/>
              <a:t>8</a:t>
            </a:fld>
            <a:endParaRPr lang="en-US"/>
          </a:p>
        </p:txBody>
      </p:sp>
      <p:sp>
        <p:nvSpPr>
          <p:cNvPr id="6" name="TextBox 5"/>
          <p:cNvSpPr txBox="1"/>
          <p:nvPr/>
        </p:nvSpPr>
        <p:spPr>
          <a:xfrm>
            <a:off x="2480441" y="6001407"/>
            <a:ext cx="6863256" cy="369332"/>
          </a:xfrm>
          <a:prstGeom prst="rect">
            <a:avLst/>
          </a:prstGeom>
          <a:noFill/>
        </p:spPr>
        <p:txBody>
          <a:bodyPr wrap="square" rtlCol="0">
            <a:spAutoFit/>
          </a:bodyPr>
          <a:lstStyle/>
          <a:p>
            <a:r>
              <a:rPr lang="en-US" dirty="0"/>
              <a:t>Issue: Bringing data to processing generated lots of Network overhead</a:t>
            </a:r>
          </a:p>
        </p:txBody>
      </p:sp>
      <p:pic>
        <p:nvPicPr>
          <p:cNvPr id="4099" name="Picture 3" descr="C:\Users\devpriya.soni\Desktop\Capture3.PNG"/>
          <p:cNvPicPr>
            <a:picLocks noGrp="1" noChangeAspect="1" noChangeArrowheads="1"/>
          </p:cNvPicPr>
          <p:nvPr>
            <p:ph idx="1"/>
          </p:nvPr>
        </p:nvPicPr>
        <p:blipFill>
          <a:blip r:embed="rId2"/>
          <a:srcRect/>
          <a:stretch>
            <a:fillRect/>
          </a:stretch>
        </p:blipFill>
        <p:spPr bwMode="auto">
          <a:xfrm>
            <a:off x="3289626" y="1846263"/>
            <a:ext cx="5673073" cy="4022725"/>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effectLst>
                  <a:outerShdw blurRad="38100" dist="38100" dir="2700000" algn="tl">
                    <a:srgbClr val="000000"/>
                  </a:outerShdw>
                </a:effectLst>
              </a:rPr>
              <a:t>Effective solution</a:t>
            </a:r>
          </a:p>
        </p:txBody>
      </p:sp>
      <p:sp>
        <p:nvSpPr>
          <p:cNvPr id="4" name="Slide Number Placeholder 3"/>
          <p:cNvSpPr>
            <a:spLocks noGrp="1"/>
          </p:cNvSpPr>
          <p:nvPr>
            <p:ph type="sldNum" sz="quarter" idx="12"/>
          </p:nvPr>
        </p:nvSpPr>
        <p:spPr/>
        <p:txBody>
          <a:bodyPr/>
          <a:lstStyle/>
          <a:p>
            <a:fld id="{B50E8914-3A3C-4712-9D59-CE111BB10161}" type="slidenum">
              <a:rPr lang="en-US" smtClean="0"/>
              <a:pPr/>
              <a:t>9</a:t>
            </a:fld>
            <a:endParaRPr lang="en-US"/>
          </a:p>
        </p:txBody>
      </p:sp>
      <p:pic>
        <p:nvPicPr>
          <p:cNvPr id="5122" name="Picture 2" descr="C:\Users\devpriya.soni\Desktop\Capture4.PNG"/>
          <p:cNvPicPr>
            <a:picLocks noGrp="1" noChangeAspect="1" noChangeArrowheads="1"/>
          </p:cNvPicPr>
          <p:nvPr>
            <p:ph idx="1"/>
          </p:nvPr>
        </p:nvPicPr>
        <p:blipFill>
          <a:blip r:embed="rId2"/>
          <a:srcRect/>
          <a:stretch>
            <a:fillRect/>
          </a:stretch>
        </p:blipFill>
        <p:spPr bwMode="auto">
          <a:xfrm>
            <a:off x="2884319" y="1846263"/>
            <a:ext cx="6483687" cy="4022725"/>
          </a:xfrm>
          <a:prstGeom prst="rect">
            <a:avLst/>
          </a:prstGeom>
          <a:noFill/>
        </p:spPr>
      </p:pic>
      <p:sp>
        <p:nvSpPr>
          <p:cNvPr id="6" name="TextBox 5"/>
          <p:cNvSpPr txBox="1"/>
          <p:nvPr/>
        </p:nvSpPr>
        <p:spPr>
          <a:xfrm>
            <a:off x="2028497" y="6011917"/>
            <a:ext cx="6716110" cy="369332"/>
          </a:xfrm>
          <a:prstGeom prst="rect">
            <a:avLst/>
          </a:prstGeom>
          <a:noFill/>
        </p:spPr>
        <p:txBody>
          <a:bodyPr wrap="square" rtlCol="0">
            <a:spAutoFit/>
          </a:bodyPr>
          <a:lstStyle/>
          <a:p>
            <a:r>
              <a:rPr lang="en-US" dirty="0"/>
              <a:t>Divided the job into different task. This solution is scalable too.  </a:t>
            </a:r>
          </a:p>
        </p:txBody>
      </p:sp>
      <p:sp>
        <p:nvSpPr>
          <p:cNvPr id="7" name="Rectangle 6"/>
          <p:cNvSpPr/>
          <p:nvPr/>
        </p:nvSpPr>
        <p:spPr>
          <a:xfrm>
            <a:off x="8271641" y="3741683"/>
            <a:ext cx="809297" cy="12612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emplate/>
  <TotalTime>12019</TotalTime>
  <Words>1003</Words>
  <Application>Microsoft Office PowerPoint</Application>
  <PresentationFormat>Widescreen</PresentationFormat>
  <Paragraphs>133</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ＭＳ Ｐゴシック</vt:lpstr>
      <vt:lpstr>Arial</vt:lpstr>
      <vt:lpstr>Calibri</vt:lpstr>
      <vt:lpstr>Calibri Light</vt:lpstr>
      <vt:lpstr>Tahoma</vt:lpstr>
      <vt:lpstr>Wingdings</vt:lpstr>
      <vt:lpstr>Retrospect</vt:lpstr>
      <vt:lpstr>Hadoop</vt:lpstr>
      <vt:lpstr>Lecture will cover following points</vt:lpstr>
      <vt:lpstr>Hadoop Characteristics</vt:lpstr>
      <vt:lpstr>Hadoop Characteristics</vt:lpstr>
      <vt:lpstr>Traditional Scenario</vt:lpstr>
      <vt:lpstr>Failure of Traditional system</vt:lpstr>
      <vt:lpstr>Need effective solution</vt:lpstr>
      <vt:lpstr>PowerPoint Presentation</vt:lpstr>
      <vt:lpstr>Effective solution</vt:lpstr>
      <vt:lpstr>PowerPoint Presentation</vt:lpstr>
      <vt:lpstr>Hadoop Core Components</vt:lpstr>
      <vt:lpstr>Hadoop: Master/Slave Architecture </vt:lpstr>
      <vt:lpstr>PowerPoint Presentation</vt:lpstr>
      <vt:lpstr>Hadoop Cluster</vt:lpstr>
      <vt:lpstr>DFS</vt:lpstr>
      <vt:lpstr>HDFS</vt:lpstr>
      <vt:lpstr>HDFS</vt:lpstr>
      <vt:lpstr>PowerPoint Presentation</vt:lpstr>
      <vt:lpstr> Secondary NameNode and checkpoint </vt:lpstr>
      <vt:lpstr>HDFS Data Block</vt:lpstr>
      <vt:lpstr>Advantages of DFS</vt:lpstr>
      <vt:lpstr>Fault Tolerance or dealing with DataNode failure</vt:lpstr>
      <vt:lpstr>Solution: Replication Factor</vt:lpstr>
      <vt:lpstr>HDFS write mechanism –Pipeline setup</vt:lpstr>
      <vt:lpstr>HDFS write mechanism – Acknowledgement </vt:lpstr>
      <vt:lpstr>HDFS- multi Block write mechanism </vt:lpstr>
      <vt:lpstr>HDFS read mechanism </vt:lpstr>
      <vt:lpstr>mapReduce </vt:lpstr>
      <vt:lpstr>PowerPoint Presentation</vt:lpstr>
      <vt:lpstr>PowerPoint Presentation</vt:lpstr>
      <vt:lpstr>PowerPoint Presentation</vt:lpstr>
      <vt:lpstr>MapReduce word count program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Design and Implementation</dc:title>
  <dc:creator>dev</dc:creator>
  <cp:lastModifiedBy>Dr. Devpriya Soni</cp:lastModifiedBy>
  <cp:revision>1010</cp:revision>
  <cp:lastPrinted>2020-09-28T14:48:54Z</cp:lastPrinted>
  <dcterms:created xsi:type="dcterms:W3CDTF">2020-08-16T16:51:33Z</dcterms:created>
  <dcterms:modified xsi:type="dcterms:W3CDTF">2023-04-26T04:46:20Z</dcterms:modified>
</cp:coreProperties>
</file>